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notesMasterIdLst>
    <p:notesMasterId r:id="rId58"/>
  </p:notesMasterIdLst>
  <p:handoutMasterIdLst>
    <p:handoutMasterId r:id="rId59"/>
  </p:handoutMasterIdLst>
  <p:sldIdLst>
    <p:sldId id="256" r:id="rId2"/>
    <p:sldId id="543" r:id="rId3"/>
    <p:sldId id="634" r:id="rId4"/>
    <p:sldId id="635" r:id="rId5"/>
    <p:sldId id="638" r:id="rId6"/>
    <p:sldId id="639" r:id="rId7"/>
    <p:sldId id="640" r:id="rId8"/>
    <p:sldId id="641" r:id="rId9"/>
    <p:sldId id="642" r:id="rId10"/>
    <p:sldId id="643" r:id="rId11"/>
    <p:sldId id="644" r:id="rId12"/>
    <p:sldId id="645" r:id="rId13"/>
    <p:sldId id="652" r:id="rId14"/>
    <p:sldId id="653" r:id="rId15"/>
    <p:sldId id="564" r:id="rId16"/>
    <p:sldId id="527" r:id="rId17"/>
    <p:sldId id="631" r:id="rId18"/>
    <p:sldId id="632" r:id="rId19"/>
    <p:sldId id="633" r:id="rId20"/>
    <p:sldId id="630" r:id="rId21"/>
    <p:sldId id="621" r:id="rId22"/>
    <p:sldId id="622" r:id="rId23"/>
    <p:sldId id="623" r:id="rId24"/>
    <p:sldId id="624" r:id="rId25"/>
    <p:sldId id="625" r:id="rId26"/>
    <p:sldId id="626" r:id="rId27"/>
    <p:sldId id="627" r:id="rId28"/>
    <p:sldId id="628" r:id="rId29"/>
    <p:sldId id="629" r:id="rId30"/>
    <p:sldId id="656" r:id="rId31"/>
    <p:sldId id="654" r:id="rId32"/>
    <p:sldId id="655" r:id="rId33"/>
    <p:sldId id="520" r:id="rId34"/>
    <p:sldId id="521" r:id="rId35"/>
    <p:sldId id="596" r:id="rId36"/>
    <p:sldId id="597" r:id="rId37"/>
    <p:sldId id="598" r:id="rId38"/>
    <p:sldId id="607" r:id="rId39"/>
    <p:sldId id="612" r:id="rId40"/>
    <p:sldId id="613" r:id="rId41"/>
    <p:sldId id="616" r:id="rId42"/>
    <p:sldId id="615" r:id="rId43"/>
    <p:sldId id="523" r:id="rId44"/>
    <p:sldId id="525" r:id="rId45"/>
    <p:sldId id="666" r:id="rId46"/>
    <p:sldId id="659" r:id="rId47"/>
    <p:sldId id="660" r:id="rId48"/>
    <p:sldId id="661" r:id="rId49"/>
    <p:sldId id="662" r:id="rId50"/>
    <p:sldId id="663" r:id="rId51"/>
    <p:sldId id="664" r:id="rId52"/>
    <p:sldId id="665" r:id="rId53"/>
    <p:sldId id="657" r:id="rId54"/>
    <p:sldId id="658" r:id="rId55"/>
    <p:sldId id="620" r:id="rId56"/>
    <p:sldId id="570" r:id="rId5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873AC0"/>
    <a:srgbClr val="FF99FF"/>
    <a:srgbClr val="0000FF"/>
    <a:srgbClr val="FFFFFF"/>
    <a:srgbClr val="FFFF66"/>
    <a:srgbClr val="FF6699"/>
    <a:srgbClr val="00CC00"/>
    <a:srgbClr val="CCFFFF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73" autoAdjust="0"/>
    <p:restoredTop sz="89555" autoAdjust="0"/>
  </p:normalViewPr>
  <p:slideViewPr>
    <p:cSldViewPr>
      <p:cViewPr>
        <p:scale>
          <a:sx n="71" d="100"/>
          <a:sy n="71" d="100"/>
        </p:scale>
        <p:origin x="-174" y="-2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D9A09-230C-4636-AA08-81FB13D04BB9}" type="datetimeFigureOut">
              <a:rPr lang="zh-TW" altLang="en-US" smtClean="0"/>
              <a:pPr/>
              <a:t>2010/5/5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7AC0A-7884-42EB-9085-BE077D7695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fld id="{B268F24E-EE97-4DF9-9536-5963FA22E5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F7655-6F4C-47B0-ACED-9DD869C2F090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B999B-A28E-4486-869E-129C3A855EB0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491961-F21E-43B8-9634-938A2DC6DDE0}" type="slidenum">
              <a:rPr lang="zh-TW" altLang="en-US" smtClean="0"/>
              <a:pPr/>
              <a:t>26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1676B8-D68E-47A3-8BB7-8FEA7198159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DCFEE4-06B8-4567-A039-2A47035D231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9E632F-FF8D-4869-8712-BB8BC0A7990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4BFC13-A4F7-40A1-A53F-A3C55EAFB87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E59716-BACE-45E4-A256-DADF1EA2102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EE23EB-2D79-4E78-93C1-6F8E29C1C85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926F87-ECCE-44F4-BF38-7EC04F807D0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DC2206-DBF5-4585-82C0-E4D98EF82A6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7D27AF-7191-458A-9BC8-40DF2F81C80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2D4CB5D7-5EE8-47A2-9B46-4E82955D87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E9F0E55-5D0D-4142-8F67-55C1AF289A4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b.ncu.edu.tw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&#29289;&#29702;.tw/" TargetMode="External"/><Relationship Id="rId2" Type="http://schemas.openxmlformats.org/officeDocument/2006/relationships/hyperlink" Target="http://phy.tw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hoo.com.tw/" TargetMode="External"/><Relationship Id="rId2" Type="http://schemas.openxmlformats.org/officeDocument/2006/relationships/hyperlink" Target="http://www.google.com.tw/ig?hl=zh-TW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&#20463;&#25293;-&#27604;&#20363;&#24038;&#19979;.MPG" TargetMode="External"/><Relationship Id="rId2" Type="http://schemas.openxmlformats.org/officeDocument/2006/relationships/hyperlink" Target="&#20463;&#25293;-&#27604;&#20363;&#19978;&#26041;.M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20596;&#25293;.M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phy.ntnu.edu.tw/demolab/phpBB/viewtopic.php?topic=2134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emo.phy.tw/experiment/kinematics/racing-ball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emo.phy.tw/experiment/kinematics/collision-and-projectile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___1.xls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ers.com.tw/catalog/info.jspx?id=40288aed20322775012037170fc361c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00108"/>
            <a:ext cx="9144000" cy="1076342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dirty="0" smtClean="0"/>
              <a:t>大班教學經驗分享</a:t>
            </a:r>
            <a:endParaRPr lang="zh-TW" altLang="en-US" sz="5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3571876"/>
            <a:ext cx="8353425" cy="25717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0000"/>
              </a:lnSpc>
              <a:buClrTx/>
            </a:pPr>
            <a:r>
              <a:rPr lang="zh-TW" altLang="en-US" sz="2800" dirty="0" smtClean="0"/>
              <a:t/>
            </a:r>
            <a:br>
              <a:rPr lang="zh-TW" altLang="en-US" sz="2800" dirty="0" smtClean="0"/>
            </a:br>
            <a:r>
              <a:rPr lang="zh-TW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zh-TW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en-US" altLang="zh-TW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lnSpc>
                <a:spcPct val="100000"/>
              </a:lnSpc>
              <a:buClrTx/>
            </a:pPr>
            <a:r>
              <a:rPr lang="en-US" sz="20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zh-TW" alt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中央大學物理系</a:t>
            </a:r>
            <a:endParaRPr lang="en-US" altLang="zh-TW" sz="3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zh-TW" altLang="en-US" sz="3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buClrTx/>
            </a:pPr>
            <a:r>
              <a:rPr lang="en-US" altLang="zh-TW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2010/05/05  </a:t>
            </a:r>
            <a:r>
              <a:rPr lang="zh-TW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中央大學</a:t>
            </a:r>
            <a:r>
              <a:rPr lang="zh-TW" altLang="en-US" sz="3200" b="1" dirty="0" smtClean="0">
                <a:latin typeface="Times New Roman" pitchFamily="18" charset="0"/>
                <a:cs typeface="Times New Roman" pitchFamily="18" charset="0"/>
              </a:rPr>
              <a:t>，中壢 </a:t>
            </a:r>
            <a:endParaRPr lang="en-US" altLang="zh-TW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buClrTx/>
              <a:buFont typeface="Arial" charset="0"/>
              <a:buNone/>
            </a:pPr>
            <a:endParaRPr lang="en-US" altLang="zh-TW" sz="2600" b="1" dirty="0" smtClean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4744" y="3500438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kern="0" dirty="0" smtClean="0">
                <a:solidFill>
                  <a:srgbClr val="FF99FF"/>
                </a:solidFill>
                <a:latin typeface="Tahoma"/>
                <a:ea typeface="標楷體"/>
              </a:rPr>
              <a:t>朱慶琪</a:t>
            </a:r>
            <a:r>
              <a:rPr lang="zh-TW" altLang="en-US" sz="3600" b="1" kern="0" baseline="30000" dirty="0" smtClean="0">
                <a:solidFill>
                  <a:srgbClr val="FF99FF"/>
                </a:solidFill>
                <a:latin typeface="Tahoma"/>
                <a:ea typeface="標楷體"/>
              </a:rPr>
              <a:t> </a:t>
            </a:r>
            <a:r>
              <a:rPr lang="en-US" sz="3600" b="1" kern="0" baseline="30000" dirty="0" smtClean="0">
                <a:solidFill>
                  <a:srgbClr val="FF99FF"/>
                </a:solidFill>
                <a:latin typeface="Tahoma"/>
                <a:ea typeface="標楷體"/>
              </a:rPr>
              <a:t> </a:t>
            </a:r>
            <a:endParaRPr lang="zh-TW" altLang="en-US" sz="3600" b="1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76B8-D68E-47A3-8BB7-8FEA7198159C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/>
              <a:t>大學生認為哪些條件可以讓一個人有競爭力？（複選）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357290" y="2143116"/>
          <a:ext cx="7286676" cy="442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2714644"/>
              </a:tblGrid>
              <a:tr h="549603"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 dirty="0"/>
                        <a:t>　</a:t>
                      </a:r>
                      <a:endParaRPr lang="zh-TW" sz="3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000" kern="100" dirty="0" smtClean="0">
                          <a:latin typeface="+mn-ea"/>
                          <a:ea typeface="+mn-ea"/>
                          <a:cs typeface="Times New Roman"/>
                        </a:rPr>
                        <a:t>％</a:t>
                      </a:r>
                      <a:endParaRPr lang="zh-TW" sz="3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9603"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 dirty="0">
                          <a:solidFill>
                            <a:srgbClr val="FF0000"/>
                          </a:solidFill>
                        </a:rPr>
                        <a:t>專業知識</a:t>
                      </a:r>
                      <a:endParaRPr lang="zh-TW" sz="3000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/>
                        <a:t>63.3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9603"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 dirty="0">
                          <a:solidFill>
                            <a:srgbClr val="FF0000"/>
                          </a:solidFill>
                        </a:rPr>
                        <a:t>外語能力</a:t>
                      </a:r>
                      <a:endParaRPr lang="zh-TW" sz="3000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/>
                        <a:t>45.9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81938"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 dirty="0">
                          <a:solidFill>
                            <a:srgbClr val="FF0000"/>
                          </a:solidFill>
                        </a:rPr>
                        <a:t>敬業及負責任的態度</a:t>
                      </a:r>
                      <a:endParaRPr lang="zh-TW" sz="3000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/>
                        <a:t>43.1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9603"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/>
                        <a:t>學歷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/>
                        <a:t>36.9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9603"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/>
                        <a:t>社交能力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/>
                        <a:t>33.3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9603"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/>
                        <a:t>創新能力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/>
                        <a:t>28.7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9603"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/>
                        <a:t>家世背景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/>
                        <a:t>15.2</a:t>
                      </a:r>
                      <a:endParaRPr lang="zh-TW" sz="3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企業最重視新鮮人的？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357290" y="1571612"/>
          <a:ext cx="7015186" cy="44767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0594"/>
                <a:gridCol w="2514592"/>
              </a:tblGrid>
              <a:tr h="1119196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endParaRPr lang="zh-TW" sz="3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latin typeface="+mn-ea"/>
                          <a:ea typeface="+mn-ea"/>
                        </a:rPr>
                        <a:t>％</a:t>
                      </a:r>
                    </a:p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endParaRPr lang="zh-TW" sz="3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19196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 dirty="0"/>
                        <a:t>學習意願強、可塑性高</a:t>
                      </a:r>
                      <a:endParaRPr lang="zh-TW" sz="3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/>
                        <a:t>88.5 </a:t>
                      </a:r>
                      <a:endParaRPr lang="zh-TW" sz="3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19196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 dirty="0"/>
                        <a:t>穩定度與抗壓性高</a:t>
                      </a:r>
                      <a:endParaRPr lang="zh-TW" sz="3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/>
                        <a:t>81.4 </a:t>
                      </a:r>
                      <a:endParaRPr lang="zh-TW" sz="3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19196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/>
                        <a:t>團隊合作</a:t>
                      </a:r>
                      <a:endParaRPr lang="zh-TW" sz="3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/>
                        <a:t>62.8 </a:t>
                      </a:r>
                      <a:endParaRPr lang="zh-TW" sz="3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貴公司近</a:t>
            </a:r>
            <a:r>
              <a:rPr lang="en-US" b="1" dirty="0" smtClean="0"/>
              <a:t>3</a:t>
            </a:r>
            <a:r>
              <a:rPr lang="zh-TW" altLang="en-US" b="1" dirty="0" smtClean="0"/>
              <a:t>年聘用的大學院校畢業生，最有待加強的能力為何？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28662" y="2000239"/>
          <a:ext cx="7772400" cy="3089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1020524">
                <a:tc>
                  <a:txBody>
                    <a:bodyPr/>
                    <a:lstStyle/>
                    <a:p>
                      <a:endParaRPr lang="zh-TW" altLang="en-US" sz="3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>
                          <a:latin typeface="+mn-ea"/>
                          <a:ea typeface="+mn-ea"/>
                        </a:rPr>
                        <a:t>％</a:t>
                      </a:r>
                      <a:endParaRPr lang="zh-TW" altLang="en-US" sz="3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689799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穩定度與抗壓性</a:t>
                      </a:r>
                      <a:endParaRPr lang="zh-TW" sz="3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69.1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9799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解決問題的能力</a:t>
                      </a:r>
                      <a:endParaRPr lang="zh-TW" sz="3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52.0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9799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3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國際觀與外語能力</a:t>
                      </a:r>
                      <a:endParaRPr lang="zh-TW" sz="3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35.5</a:t>
                      </a:r>
                      <a:endParaRPr lang="zh-TW" sz="3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8115-B2C2-495C-83A2-94EE5FDA3430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辦學</a:t>
            </a:r>
            <a:r>
              <a:rPr lang="zh-TW" altLang="en-US" dirty="0" smtClean="0"/>
              <a:t>目標</a:t>
            </a:r>
            <a:r>
              <a:rPr lang="en-US" altLang="zh-TW" dirty="0" smtClean="0"/>
              <a:t>_</a:t>
            </a:r>
            <a:r>
              <a:rPr lang="zh-TW" altLang="en-US" dirty="0" smtClean="0"/>
              <a:t>物理系為例</a:t>
            </a:r>
            <a:endParaRPr lang="zh-TW" alt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1412875"/>
            <a:ext cx="9791700" cy="4691063"/>
          </a:xfrm>
        </p:spPr>
        <p:txBody>
          <a:bodyPr/>
          <a:lstStyle/>
          <a:p>
            <a:pPr marL="990600" lvl="1" indent="-5334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/>
              <a:t>培育具備紮實的基本</a:t>
            </a:r>
            <a:r>
              <a:rPr lang="zh-TW" altLang="en-US" sz="3000" dirty="0">
                <a:solidFill>
                  <a:srgbClr val="FF0000"/>
                </a:solidFill>
              </a:rPr>
              <a:t>科學知識</a:t>
            </a:r>
            <a:r>
              <a:rPr lang="zh-TW" altLang="en-US" sz="3000" dirty="0"/>
              <a:t>、</a:t>
            </a:r>
            <a:r>
              <a:rPr lang="zh-TW" altLang="en-US" sz="3000" dirty="0">
                <a:solidFill>
                  <a:srgbClr val="FFC000"/>
                </a:solidFill>
              </a:rPr>
              <a:t>思辯</a:t>
            </a:r>
            <a:r>
              <a:rPr lang="zh-TW" altLang="en-US" sz="3000" dirty="0"/>
              <a:t>與</a:t>
            </a:r>
            <a:r>
              <a:rPr lang="zh-TW" altLang="en-US" sz="3000" dirty="0">
                <a:solidFill>
                  <a:srgbClr val="00CC00"/>
                </a:solidFill>
              </a:rPr>
              <a:t>執行能力</a:t>
            </a:r>
            <a:r>
              <a:rPr lang="zh-TW" altLang="en-US" sz="3000" dirty="0"/>
              <a:t>的大學生。</a:t>
            </a:r>
          </a:p>
          <a:p>
            <a:pPr marL="990600" lvl="1" indent="-5334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/>
              <a:t>培養具有</a:t>
            </a:r>
            <a:r>
              <a:rPr lang="zh-TW" altLang="en-US" sz="3000" dirty="0">
                <a:solidFill>
                  <a:srgbClr val="66FFFF"/>
                </a:solidFill>
              </a:rPr>
              <a:t>獨立思考</a:t>
            </a:r>
            <a:r>
              <a:rPr lang="zh-TW" altLang="en-US" sz="3000" dirty="0"/>
              <a:t>、</a:t>
            </a:r>
            <a:r>
              <a:rPr lang="zh-TW" altLang="en-US" sz="3000" dirty="0">
                <a:solidFill>
                  <a:srgbClr val="00CC00"/>
                </a:solidFill>
              </a:rPr>
              <a:t>探索</a:t>
            </a:r>
            <a:r>
              <a:rPr lang="zh-TW" altLang="en-US" sz="3000" dirty="0"/>
              <a:t>、與</a:t>
            </a:r>
            <a:r>
              <a:rPr lang="zh-TW" altLang="en-US" sz="3000" dirty="0">
                <a:solidFill>
                  <a:srgbClr val="873AC0"/>
                </a:solidFill>
              </a:rPr>
              <a:t>研究</a:t>
            </a:r>
            <a:r>
              <a:rPr lang="zh-TW" altLang="en-US" sz="3000" dirty="0"/>
              <a:t>能力的研究生。</a:t>
            </a:r>
          </a:p>
          <a:p>
            <a:pPr marL="990600" lvl="1" indent="-5334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/>
              <a:t>建立良好的研究環境，進行一流的科學研究。</a:t>
            </a:r>
          </a:p>
          <a:p>
            <a:pPr marL="990600" lvl="1" indent="-5334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/>
              <a:t>提供教育服務，回饋社會。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CFFFF"/>
                </a:solidFill>
              </a:rPr>
              <a:t>然而</a:t>
            </a:r>
            <a:r>
              <a:rPr lang="en-US" altLang="zh-TW" dirty="0" smtClean="0">
                <a:solidFill>
                  <a:srgbClr val="CCFFFF"/>
                </a:solidFill>
              </a:rPr>
              <a:t>…</a:t>
            </a:r>
            <a:endParaRPr lang="zh-TW" altLang="en-US" dirty="0">
              <a:solidFill>
                <a:srgbClr val="CCFF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九十七年下學期、針對理工科系學生的非正式研究顯示：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	</a:t>
            </a:r>
            <a:r>
              <a:rPr lang="zh-TW" altLang="en-US" dirty="0" smtClean="0"/>
              <a:t>當考試的題型全數是</a:t>
            </a:r>
            <a:r>
              <a:rPr lang="zh-TW" altLang="en-US" dirty="0" smtClean="0">
                <a:solidFill>
                  <a:srgbClr val="FFFF00"/>
                </a:solidFill>
              </a:rPr>
              <a:t>「計算題」</a:t>
            </a:r>
            <a:r>
              <a:rPr lang="zh-TW" altLang="en-US" dirty="0" smtClean="0"/>
              <a:t>類型時，學生平均可得</a:t>
            </a:r>
            <a:r>
              <a:rPr lang="en-US" altLang="zh-TW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44</a:t>
            </a:r>
            <a:r>
              <a:rPr lang="zh-TW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sym typeface="Wingdings" pitchFamily="2" charset="2"/>
              </a:rPr>
              <a:t>   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 </a:t>
            </a:r>
            <a:r>
              <a:rPr lang="en-US" altLang="zh-TW" dirty="0" smtClean="0">
                <a:sym typeface="Wingdings" pitchFamily="2" charset="2"/>
              </a:rPr>
              <a:t>	</a:t>
            </a:r>
            <a:r>
              <a:rPr lang="zh-TW" altLang="en-US" dirty="0" smtClean="0"/>
              <a:t>但當考題中涵蓋約</a:t>
            </a:r>
            <a:r>
              <a:rPr lang="en-US" altLang="zh-TW" u="sng" dirty="0" smtClean="0"/>
              <a:t>40%</a:t>
            </a:r>
            <a:r>
              <a:rPr lang="zh-TW" altLang="en-US" dirty="0" smtClean="0"/>
              <a:t>的「非計算類」題目（例如簡答、申論、概念性問題）時，</a:t>
            </a:r>
            <a:r>
              <a:rPr lang="zh-TW" altLang="en-US" b="1" dirty="0" smtClean="0"/>
              <a:t>學生的平均分數</a:t>
            </a:r>
            <a:r>
              <a:rPr lang="zh-TW" altLang="en-US" b="1" dirty="0" smtClean="0">
                <a:solidFill>
                  <a:srgbClr val="FF0000"/>
                </a:solidFill>
              </a:rPr>
              <a:t>從</a:t>
            </a:r>
            <a:r>
              <a:rPr lang="en-US" altLang="zh-TW" b="1" dirty="0" smtClean="0">
                <a:solidFill>
                  <a:srgbClr val="FF0000"/>
                </a:solidFill>
              </a:rPr>
              <a:t>44</a:t>
            </a:r>
            <a:r>
              <a:rPr lang="zh-TW" altLang="en-US" b="1" dirty="0" smtClean="0">
                <a:solidFill>
                  <a:srgbClr val="FF0000"/>
                </a:solidFill>
              </a:rPr>
              <a:t>分下降至</a:t>
            </a:r>
            <a:r>
              <a:rPr lang="en-US" altLang="zh-TW" b="1" dirty="0" smtClean="0">
                <a:solidFill>
                  <a:srgbClr val="FF0000"/>
                </a:solidFill>
              </a:rPr>
              <a:t>35</a:t>
            </a:r>
            <a:r>
              <a:rPr lang="zh-TW" altLang="en-US" b="1" dirty="0" smtClean="0">
                <a:solidFill>
                  <a:srgbClr val="FF0000"/>
                </a:solidFill>
              </a:rPr>
              <a:t>分</a:t>
            </a:r>
            <a:r>
              <a:rPr lang="zh-TW" altLang="en-US" dirty="0" smtClean="0"/>
              <a:t>（樣本數</a:t>
            </a:r>
            <a:r>
              <a:rPr lang="en-US" altLang="zh-TW" dirty="0" smtClean="0"/>
              <a:t>99</a:t>
            </a:r>
            <a:r>
              <a:rPr lang="zh-TW" altLang="en-US" dirty="0" smtClean="0"/>
              <a:t>名學生）。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sym typeface="Wingdings" pitchFamily="2" charset="2"/>
              </a:rPr>
              <a:t>   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 </a:t>
            </a:r>
            <a:r>
              <a:rPr lang="zh-TW" altLang="en-US" dirty="0" smtClean="0"/>
              <a:t>在工學院的例子中， </a:t>
            </a:r>
            <a:r>
              <a:rPr lang="zh-TW" altLang="en-US" b="1" dirty="0" smtClean="0"/>
              <a:t>分數則</a:t>
            </a:r>
            <a:r>
              <a:rPr lang="zh-TW" altLang="en-US" b="1" dirty="0" smtClean="0">
                <a:solidFill>
                  <a:srgbClr val="FF0000"/>
                </a:solidFill>
              </a:rPr>
              <a:t>由</a:t>
            </a:r>
            <a:r>
              <a:rPr lang="en-US" altLang="zh-TW" b="1" dirty="0" smtClean="0">
                <a:solidFill>
                  <a:srgbClr val="FF0000"/>
                </a:solidFill>
              </a:rPr>
              <a:t>56</a:t>
            </a:r>
            <a:r>
              <a:rPr lang="zh-TW" altLang="en-US" b="1" dirty="0" smtClean="0">
                <a:solidFill>
                  <a:srgbClr val="FF0000"/>
                </a:solidFill>
              </a:rPr>
              <a:t>分降至</a:t>
            </a:r>
            <a:r>
              <a:rPr lang="en-US" altLang="zh-TW" b="1" dirty="0" smtClean="0">
                <a:solidFill>
                  <a:srgbClr val="FF0000"/>
                </a:solidFill>
              </a:rPr>
              <a:t>45</a:t>
            </a:r>
            <a:r>
              <a:rPr lang="zh-TW" altLang="en-US" b="1" dirty="0" smtClean="0">
                <a:solidFill>
                  <a:srgbClr val="FF0000"/>
                </a:solidFill>
              </a:rPr>
              <a:t>分</a:t>
            </a:r>
            <a:r>
              <a:rPr lang="zh-TW" altLang="en-US" dirty="0" smtClean="0"/>
              <a:t>（樣本數</a:t>
            </a:r>
            <a:r>
              <a:rPr lang="en-US" altLang="zh-TW" dirty="0" smtClean="0"/>
              <a:t>101</a:t>
            </a:r>
            <a:r>
              <a:rPr lang="zh-TW" altLang="en-US" dirty="0" smtClean="0"/>
              <a:t>名學生）。</a:t>
            </a:r>
            <a:endParaRPr lang="en-US" altLang="zh-TW" dirty="0" smtClean="0"/>
          </a:p>
          <a:p>
            <a:pPr>
              <a:buFont typeface="Wingdings"/>
              <a:buChar char="à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/>
              <a:buChar char="à"/>
            </a:pPr>
            <a:r>
              <a:rPr lang="zh-TW" altLang="en-US" sz="5000" b="1" dirty="0" smtClean="0"/>
              <a:t>顯現我們的大學生在回答</a:t>
            </a:r>
            <a:r>
              <a:rPr lang="zh-TW" altLang="en-US" sz="5000" b="1" dirty="0" smtClean="0">
                <a:solidFill>
                  <a:srgbClr val="FFC000"/>
                </a:solidFill>
              </a:rPr>
              <a:t>需具備論述能力或概念性</a:t>
            </a:r>
            <a:r>
              <a:rPr lang="zh-TW" altLang="en-US" sz="5000" b="1" dirty="0" smtClean="0"/>
              <a:t>的問題時，平均表現不如其擅長的計算類題目</a:t>
            </a:r>
            <a:r>
              <a:rPr lang="zh-TW" altLang="en-US" sz="5000" dirty="0" smtClean="0"/>
              <a:t>。</a:t>
            </a:r>
            <a:endParaRPr lang="en-US" altLang="zh-TW" sz="5000" dirty="0" smtClean="0"/>
          </a:p>
          <a:p>
            <a:pPr>
              <a:buFont typeface="Wingdings"/>
              <a:buChar char="à"/>
            </a:pPr>
            <a:r>
              <a:rPr lang="zh-TW" altLang="en-US" sz="5400" b="1" dirty="0" smtClean="0">
                <a:solidFill>
                  <a:srgbClr val="66FFFF"/>
                </a:solidFill>
              </a:rPr>
              <a:t>獨立思考</a:t>
            </a:r>
            <a:r>
              <a:rPr lang="zh-TW" altLang="en-US" sz="5400" b="1" dirty="0" smtClean="0"/>
              <a:t>、</a:t>
            </a:r>
            <a:r>
              <a:rPr lang="zh-TW" altLang="en-US" sz="5400" b="1" dirty="0" smtClean="0">
                <a:solidFill>
                  <a:srgbClr val="00CC00"/>
                </a:solidFill>
              </a:rPr>
              <a:t>探索</a:t>
            </a:r>
            <a:r>
              <a:rPr lang="zh-TW" altLang="en-US" sz="5400" b="1" dirty="0" smtClean="0"/>
              <a:t>、與</a:t>
            </a:r>
            <a:r>
              <a:rPr lang="zh-TW" altLang="en-US" sz="5400" b="1" dirty="0" smtClean="0">
                <a:solidFill>
                  <a:srgbClr val="873AC0"/>
                </a:solidFill>
              </a:rPr>
              <a:t>研究能力</a:t>
            </a:r>
            <a:r>
              <a:rPr lang="zh-TW" altLang="en-US" sz="5400" b="1" dirty="0" smtClean="0">
                <a:solidFill>
                  <a:srgbClr val="FFC000"/>
                </a:solidFill>
              </a:rPr>
              <a:t>？</a:t>
            </a:r>
            <a:endParaRPr lang="en-US" altLang="zh-TW" sz="5400" dirty="0" smtClean="0"/>
          </a:p>
          <a:p>
            <a:pPr>
              <a:buFont typeface="Wingdings"/>
              <a:buChar char="à"/>
            </a:pPr>
            <a:endParaRPr lang="zh-TW" altLang="en-US" sz="5000" dirty="0" smtClean="0"/>
          </a:p>
          <a:p>
            <a:endParaRPr lang="zh-TW" altLang="en-US" sz="50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前言二、我們的教學困境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大一課程內容與高中教材相近，學生的學習意願低；</a:t>
            </a:r>
          </a:p>
          <a:p>
            <a:r>
              <a:rPr lang="zh-TW" altLang="en-US" dirty="0" smtClean="0"/>
              <a:t>傳統的上課方式難以刺激學生主動思考（單向、欠缺互動）；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學生擅長解計算題目，但概念不一定正確，且須要論述的題目通常評量成績較差</a:t>
            </a:r>
            <a:r>
              <a:rPr lang="en-US" dirty="0" smtClean="0"/>
              <a:t>[</a:t>
            </a:r>
            <a:r>
              <a:rPr lang="zh-TW" altLang="en-US" dirty="0" smtClean="0"/>
              <a:t>註</a:t>
            </a:r>
            <a:r>
              <a:rPr lang="en-US" dirty="0" smtClean="0"/>
              <a:t>1]</a:t>
            </a:r>
            <a:r>
              <a:rPr lang="zh-TW" altLang="en-US" dirty="0" smtClean="0"/>
              <a:t>；</a:t>
            </a:r>
          </a:p>
          <a:p>
            <a:pPr marL="582930" indent="-51435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71480"/>
            <a:ext cx="7086600" cy="14478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C000"/>
                </a:solidFill>
              </a:rPr>
              <a:t>大綱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85918" y="1857364"/>
            <a:ext cx="7072362" cy="35719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該怎麼教？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第一堂普物課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演示課的幫忙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latin typeface="+mn-ea"/>
              </a:rPr>
              <a:t>我嘗試過的</a:t>
            </a:r>
            <a:r>
              <a:rPr lang="en-US" altLang="zh-TW" sz="3600" dirty="0" smtClean="0">
                <a:latin typeface="+mn-ea"/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latin typeface="+mn-ea"/>
              </a:rPr>
              <a:t>我的困難與無奈</a:t>
            </a:r>
            <a:r>
              <a:rPr lang="en-US" altLang="zh-TW" sz="3600" dirty="0" smtClean="0">
                <a:latin typeface="+mn-ea"/>
              </a:rPr>
              <a:t>…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Teaching Physics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1. Know your students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“they’re like a younger version of me, so what worked for me will work for them.”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-On average, only about 1 in 50 students in a typical introductory college physics class will go on to receive a degree in physics, and perhaps only one in 300 will earn a Ph.D.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2. Listen to your students.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3. Observe your students.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4. Assess both the students </a:t>
            </a:r>
            <a:r>
              <a:rPr kumimoji="1" lang="en-US" altLang="zh-TW" sz="1100" b="0" i="1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Italic"/>
              </a:rPr>
              <a:t>and </a:t>
            </a: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yourself.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Teaching Physics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3200" dirty="0" smtClean="0"/>
              <a:t> </a:t>
            </a:r>
            <a:endParaRPr lang="zh-TW" altLang="zh-TW" sz="3200" dirty="0" smtClean="0"/>
          </a:p>
          <a:p>
            <a:pPr>
              <a:buNone/>
            </a:pPr>
            <a:r>
              <a:rPr lang="en-US" altLang="zh-TW" sz="3200" dirty="0" smtClean="0"/>
              <a:t>1. </a:t>
            </a:r>
            <a:r>
              <a:rPr lang="en-US" altLang="zh-TW" sz="3200" dirty="0" smtClean="0">
                <a:hlinkClick r:id="rId2" action="ppaction://hlinksldjump"/>
              </a:rPr>
              <a:t>Know your students</a:t>
            </a:r>
            <a:endParaRPr lang="zh-TW" altLang="zh-TW" sz="3200" dirty="0" smtClean="0"/>
          </a:p>
          <a:p>
            <a:pPr>
              <a:buNone/>
            </a:pPr>
            <a:r>
              <a:rPr lang="en-US" altLang="zh-TW" sz="3200" dirty="0" smtClean="0"/>
              <a:t>2. Listen to your students.</a:t>
            </a:r>
            <a:endParaRPr lang="zh-TW" altLang="zh-TW" sz="3200" dirty="0" smtClean="0"/>
          </a:p>
          <a:p>
            <a:pPr>
              <a:buNone/>
            </a:pPr>
            <a:r>
              <a:rPr lang="en-US" altLang="zh-TW" sz="3200" dirty="0" smtClean="0"/>
              <a:t>3. Observe your students.</a:t>
            </a:r>
            <a:endParaRPr lang="zh-TW" altLang="zh-TW" sz="3200" dirty="0" smtClean="0"/>
          </a:p>
          <a:p>
            <a:pPr>
              <a:buNone/>
            </a:pPr>
            <a:r>
              <a:rPr lang="en-US" altLang="zh-TW" sz="3200" dirty="0" smtClean="0"/>
              <a:t>4. Assess both the students </a:t>
            </a:r>
            <a:r>
              <a:rPr lang="en-US" altLang="zh-TW" sz="3200" i="1" dirty="0" smtClean="0"/>
              <a:t>and </a:t>
            </a:r>
            <a:r>
              <a:rPr lang="en-US" altLang="zh-TW" sz="3200" dirty="0" smtClean="0"/>
              <a:t>yourself.</a:t>
            </a:r>
            <a:endParaRPr lang="zh-TW" altLang="zh-TW" sz="3200" dirty="0" smtClean="0"/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>
                <a:solidFill>
                  <a:srgbClr val="66FFFF"/>
                </a:solidFill>
              </a:rPr>
              <a:t>“they’re like a younger version of me, so what worked for me will work for them.”</a:t>
            </a:r>
            <a:endParaRPr lang="zh-TW" altLang="zh-TW" i="1" dirty="0" smtClean="0">
              <a:solidFill>
                <a:srgbClr val="66FFFF"/>
              </a:solidFill>
            </a:endParaRPr>
          </a:p>
          <a:p>
            <a:r>
              <a:rPr lang="en-US" altLang="zh-TW" dirty="0" smtClean="0"/>
              <a:t>On average, only about </a:t>
            </a:r>
            <a:r>
              <a:rPr lang="en-US" altLang="zh-TW" dirty="0" smtClean="0">
                <a:solidFill>
                  <a:srgbClr val="FFC000"/>
                </a:solidFill>
              </a:rPr>
              <a:t>1 in 50 </a:t>
            </a:r>
            <a:r>
              <a:rPr lang="en-US" altLang="zh-TW" dirty="0" smtClean="0"/>
              <a:t>students in a typical introductory college physics class will go on to receive a degree in physics, and perhaps only </a:t>
            </a:r>
            <a:r>
              <a:rPr lang="en-US" altLang="zh-TW" dirty="0" smtClean="0">
                <a:solidFill>
                  <a:srgbClr val="FFC000"/>
                </a:solidFill>
              </a:rPr>
              <a:t>one in 300 </a:t>
            </a:r>
            <a:r>
              <a:rPr lang="en-US" altLang="zh-TW" dirty="0" smtClean="0"/>
              <a:t>will earn a Ph.D.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背景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None/>
            </a:pPr>
            <a:r>
              <a:rPr lang="zh-TW" altLang="en-US" sz="3200" dirty="0" smtClean="0">
                <a:solidFill>
                  <a:srgbClr val="FF00FF"/>
                </a:solidFill>
                <a:latin typeface="+mn-ea"/>
              </a:rPr>
              <a:t>普通物理</a:t>
            </a:r>
            <a:r>
              <a:rPr lang="zh-TW" altLang="en-US" sz="3200" dirty="0" smtClean="0">
                <a:latin typeface="+mn-ea"/>
              </a:rPr>
              <a:t>（</a:t>
            </a:r>
            <a:r>
              <a:rPr lang="en-US" altLang="zh-TW" sz="3200" dirty="0" smtClean="0">
                <a:solidFill>
                  <a:srgbClr val="FF00FF"/>
                </a:solidFill>
                <a:latin typeface="+mn-ea"/>
              </a:rPr>
              <a:t>Lecture</a:t>
            </a:r>
            <a:r>
              <a:rPr lang="en-US" altLang="zh-TW" sz="3200" dirty="0" smtClean="0">
                <a:latin typeface="+mn-ea"/>
              </a:rPr>
              <a:t>,</a:t>
            </a:r>
            <a:r>
              <a:rPr lang="zh-TW" altLang="en-US" sz="3200" dirty="0" smtClean="0">
                <a:latin typeface="+mn-ea"/>
              </a:rPr>
              <a:t>共計</a:t>
            </a:r>
            <a:r>
              <a:rPr lang="en-US" altLang="zh-TW" sz="3200" dirty="0" smtClean="0">
                <a:solidFill>
                  <a:srgbClr val="FF00FF"/>
                </a:solidFill>
                <a:latin typeface="+mn-ea"/>
                <a:cs typeface="Times New Roman" pitchFamily="18" charset="0"/>
              </a:rPr>
              <a:t>24</a:t>
            </a:r>
            <a:r>
              <a:rPr lang="zh-TW" altLang="en-US" sz="3200" dirty="0" smtClean="0">
                <a:solidFill>
                  <a:srgbClr val="FF00FF"/>
                </a:solidFill>
                <a:latin typeface="+mn-ea"/>
                <a:cs typeface="Times New Roman" pitchFamily="18" charset="0"/>
              </a:rPr>
              <a:t>班</a:t>
            </a:r>
            <a:r>
              <a:rPr lang="en-US" altLang="zh-TW" sz="3200" dirty="0" smtClean="0">
                <a:solidFill>
                  <a:srgbClr val="FF00FF"/>
                </a:solidFill>
                <a:latin typeface="+mn-ea"/>
              </a:rPr>
              <a:t>/</a:t>
            </a:r>
            <a:r>
              <a:rPr lang="zh-TW" altLang="en-US" sz="3200" dirty="0" smtClean="0">
                <a:solidFill>
                  <a:srgbClr val="FF00FF"/>
                </a:solidFill>
                <a:latin typeface="+mn-ea"/>
              </a:rPr>
              <a:t>學年</a:t>
            </a:r>
            <a:r>
              <a:rPr lang="zh-TW" altLang="en-US" sz="3200" dirty="0" smtClean="0">
                <a:latin typeface="+mn-ea"/>
              </a:rPr>
              <a:t>）</a:t>
            </a:r>
            <a:endParaRPr lang="en-US" altLang="zh-TW" sz="3200" dirty="0" smtClean="0">
              <a:latin typeface="+mn-ea"/>
            </a:endParaRPr>
          </a:p>
          <a:p>
            <a:pPr>
              <a:buClrTx/>
              <a:buFont typeface="Wingdings 2" pitchFamily="18" charset="2"/>
              <a:buNone/>
            </a:pPr>
            <a:endParaRPr lang="en-US" altLang="zh-TW" sz="3200" dirty="0" smtClean="0">
              <a:latin typeface="+mn-ea"/>
            </a:endParaRPr>
          </a:p>
          <a:p>
            <a:pPr>
              <a:buClrTx/>
              <a:buFont typeface="Wingdings 2" pitchFamily="18" charset="2"/>
              <a:buNone/>
            </a:pPr>
            <a:r>
              <a:rPr lang="zh-TW" altLang="en-US" sz="3200" dirty="0" smtClean="0">
                <a:latin typeface="+mn-ea"/>
              </a:rPr>
              <a:t>其中，</a:t>
            </a:r>
            <a:endParaRPr lang="en-US" altLang="zh-TW" sz="3200" dirty="0" smtClean="0">
              <a:latin typeface="+mn-ea"/>
            </a:endParaRPr>
          </a:p>
          <a:p>
            <a:pPr>
              <a:buClrTx/>
              <a:buFont typeface="Wingdings 2" pitchFamily="18" charset="2"/>
              <a:buNone/>
            </a:pPr>
            <a:r>
              <a:rPr lang="zh-TW" altLang="en-US" sz="3200" dirty="0" smtClean="0">
                <a:latin typeface="+mn-ea"/>
              </a:rPr>
              <a:t>理學院三大班（光電系、物理系、化學系、生科系、數學系</a:t>
            </a:r>
            <a:r>
              <a:rPr lang="en-US" altLang="zh-TW" sz="3200" dirty="0" smtClean="0">
                <a:latin typeface="+mn-ea"/>
              </a:rPr>
              <a:t>x2</a:t>
            </a:r>
            <a:r>
              <a:rPr lang="zh-TW" altLang="en-US" sz="3200" dirty="0" smtClean="0">
                <a:latin typeface="+mn-ea"/>
              </a:rPr>
              <a:t>）</a:t>
            </a:r>
            <a:endParaRPr lang="en-US" altLang="zh-TW" sz="3200" dirty="0" smtClean="0">
              <a:latin typeface="+mn-ea"/>
            </a:endParaRPr>
          </a:p>
          <a:p>
            <a:pPr>
              <a:buNone/>
            </a:pPr>
            <a:r>
              <a:rPr lang="zh-TW" altLang="en-US" sz="3200" dirty="0" smtClean="0">
                <a:latin typeface="+mn-ea"/>
              </a:rPr>
              <a:t>工學院四大班（化材系、土木系</a:t>
            </a:r>
            <a:r>
              <a:rPr lang="en-US" altLang="zh-TW" sz="3200" dirty="0" smtClean="0">
                <a:latin typeface="+mn-ea"/>
              </a:rPr>
              <a:t>x2</a:t>
            </a:r>
            <a:r>
              <a:rPr lang="zh-TW" altLang="en-US" sz="3200" dirty="0" smtClean="0">
                <a:latin typeface="+mn-ea"/>
              </a:rPr>
              <a:t>、機械系</a:t>
            </a:r>
            <a:r>
              <a:rPr lang="en-US" altLang="zh-TW" sz="3200" dirty="0" smtClean="0">
                <a:latin typeface="+mn-ea"/>
              </a:rPr>
              <a:t>x3</a:t>
            </a:r>
            <a:r>
              <a:rPr lang="zh-TW" altLang="en-US" sz="3200" dirty="0" smtClean="0">
                <a:latin typeface="+mn-ea"/>
              </a:rPr>
              <a:t>）</a:t>
            </a:r>
            <a:endParaRPr lang="en-US" altLang="zh-TW" sz="3200" dirty="0" smtClean="0">
              <a:latin typeface="+mn-ea"/>
            </a:endParaRPr>
          </a:p>
          <a:p>
            <a:pPr>
              <a:buNone/>
            </a:pPr>
            <a:endParaRPr lang="zh-TW" altLang="en-US" sz="3200" dirty="0">
              <a:latin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第一堂普物課</a:t>
            </a:r>
            <a:r>
              <a:rPr lang="en-US" altLang="zh-TW" dirty="0" smtClean="0"/>
              <a:t>(</a:t>
            </a:r>
            <a:r>
              <a:rPr lang="zh-TW" altLang="en-US" dirty="0" smtClean="0"/>
              <a:t>節錄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981</a:t>
            </a:r>
            <a:r>
              <a:rPr lang="zh-TW" altLang="en-US" dirty="0" smtClean="0"/>
              <a:t>理學院</a:t>
            </a:r>
            <a:r>
              <a:rPr lang="en-US" altLang="zh-TW" dirty="0" smtClean="0"/>
              <a:t>C</a:t>
            </a:r>
            <a:r>
              <a:rPr lang="zh-TW" altLang="en-US" dirty="0" smtClean="0"/>
              <a:t>班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2009/09/14</a:t>
            </a:r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這節課</a:t>
            </a:r>
            <a:r>
              <a:rPr lang="en-US" altLang="zh-TW" smtClean="0"/>
              <a:t>…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/>
              <a:t>老師是誰？助教是誰？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/>
              <a:t>你將學些什麼？怎麼學？教科書？應該花多少時間唸書？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800" dirty="0" smtClean="0"/>
              <a:t>BB </a:t>
            </a:r>
            <a:r>
              <a:rPr lang="zh-TW" altLang="en-US" sz="2800" dirty="0" smtClean="0"/>
              <a:t>系統： </a:t>
            </a:r>
            <a:r>
              <a:rPr lang="en-US" altLang="zh-TW" sz="2800" dirty="0" smtClean="0">
                <a:hlinkClick r:id="rId2"/>
              </a:rPr>
              <a:t>http://bb.ncu.edu.tw/</a:t>
            </a:r>
            <a:endParaRPr lang="en-US" altLang="zh-TW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/>
              <a:t>你將遇到的最大困難，如何解決？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/>
              <a:t>你在大學裡非常需要，但沒有開的課？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/>
              <a:t>老師怎麼計算分數？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怎麼學？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dirty="0" smtClean="0"/>
              <a:t>上課方式：</a:t>
            </a:r>
            <a:endParaRPr lang="zh-TW" alt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zh-TW" altLang="en-US" dirty="0" smtClean="0"/>
              <a:t>老師講課</a:t>
            </a:r>
            <a:endParaRPr lang="en-US" altLang="zh-TW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zh-TW" altLang="en-US" dirty="0" smtClean="0"/>
              <a:t>課堂討論（每週</a:t>
            </a:r>
            <a:r>
              <a:rPr lang="en-US" altLang="zh-TW" dirty="0" smtClean="0"/>
              <a:t>)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zh-TW" altLang="en-US" dirty="0" smtClean="0"/>
              <a:t>學習單</a:t>
            </a:r>
            <a:endParaRPr lang="en-US" altLang="zh-TW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zh-TW" altLang="en-US" dirty="0" smtClean="0"/>
              <a:t>演示實驗課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altLang="zh-TW" dirty="0" smtClean="0"/>
              <a:t>...etc.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200" smtClean="0"/>
              <a:t>你將遇到的最大困難，如何解決？ </a:t>
            </a:r>
            <a:br>
              <a:rPr lang="zh-TW" altLang="en-US" sz="3200" smtClean="0"/>
            </a:br>
            <a:endParaRPr lang="zh-TW" altLang="en-US" sz="32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表面上：英文，微積分</a:t>
            </a:r>
            <a:r>
              <a:rPr lang="en-US" altLang="zh-TW" smtClean="0"/>
              <a:t>…</a:t>
            </a:r>
          </a:p>
          <a:p>
            <a:pPr eaLnBrk="1" hangingPunct="1">
              <a:defRPr/>
            </a:pPr>
            <a:r>
              <a:rPr lang="zh-TW" altLang="en-US" smtClean="0"/>
              <a:t>實際上：唉！花在唸書的時間太少，理想太高現實太困難</a:t>
            </a:r>
            <a:r>
              <a:rPr lang="en-US" altLang="zh-TW" smtClean="0"/>
              <a:t>…</a:t>
            </a:r>
          </a:p>
          <a:p>
            <a:pPr eaLnBrk="1" hangingPunct="1">
              <a:defRPr/>
            </a:pPr>
            <a:r>
              <a:rPr lang="zh-TW" altLang="en-US" smtClean="0"/>
              <a:t>學長說：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zh-TW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6125"/>
            <a:ext cx="91440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你在大學裡非常需要，但沒有開的課？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b="1" dirty="0" smtClean="0"/>
              <a:t>自主管理，自主學習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如果</a:t>
            </a:r>
            <a:r>
              <a:rPr lang="en-US" altLang="zh-TW" dirty="0" smtClean="0"/>
              <a:t>…..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你希望老師在課堂上教你</a:t>
            </a:r>
            <a:r>
              <a:rPr lang="zh-TW" altLang="en-US" u="sng" dirty="0" smtClean="0"/>
              <a:t>解題技巧</a:t>
            </a:r>
            <a:r>
              <a:rPr lang="en-US" altLang="zh-TW" dirty="0" smtClean="0"/>
              <a:t>…</a:t>
            </a:r>
          </a:p>
          <a:p>
            <a:pPr eaLnBrk="1" hangingPunct="1">
              <a:defRPr/>
            </a:pPr>
            <a:r>
              <a:rPr lang="zh-TW" altLang="en-US" dirty="0" smtClean="0"/>
              <a:t>你希望老師問完問題後，告訴你</a:t>
            </a:r>
            <a:r>
              <a:rPr lang="zh-TW" altLang="en-US" u="sng" dirty="0" smtClean="0"/>
              <a:t>標準答案</a:t>
            </a:r>
            <a:r>
              <a:rPr lang="en-US" altLang="zh-TW" dirty="0" smtClean="0"/>
              <a:t>…</a:t>
            </a:r>
          </a:p>
          <a:p>
            <a:pPr eaLnBrk="1" hangingPunct="1">
              <a:defRPr/>
            </a:pPr>
            <a:r>
              <a:rPr lang="zh-TW" altLang="en-US" dirty="0" smtClean="0"/>
              <a:t>你希望老師幫你做</a:t>
            </a:r>
            <a:r>
              <a:rPr lang="zh-TW" altLang="en-US" u="sng" dirty="0" smtClean="0"/>
              <a:t>重點整理</a:t>
            </a:r>
            <a:r>
              <a:rPr lang="en-US" altLang="zh-TW" dirty="0" smtClean="0"/>
              <a:t>…</a:t>
            </a:r>
          </a:p>
          <a:p>
            <a:pPr eaLnBrk="1" hangingPunct="1">
              <a:defRPr/>
            </a:pPr>
            <a:r>
              <a:rPr lang="zh-TW" altLang="en-US" dirty="0" smtClean="0"/>
              <a:t>你希望老師督促你讀書</a:t>
            </a:r>
            <a:r>
              <a:rPr lang="en-US" altLang="zh-TW" dirty="0" smtClean="0"/>
              <a:t>…</a:t>
            </a:r>
          </a:p>
          <a:p>
            <a:pPr eaLnBrk="1" hangingPunct="1">
              <a:defRPr/>
            </a:pPr>
            <a:r>
              <a:rPr lang="zh-TW" altLang="en-US" dirty="0" smtClean="0"/>
              <a:t>你希望老師提醒你何時交報告</a:t>
            </a:r>
            <a:r>
              <a:rPr lang="en-US" altLang="zh-TW" dirty="0" smtClean="0"/>
              <a:t>…</a:t>
            </a:r>
            <a:endParaRPr lang="zh-TW" altLang="en-US" dirty="0" smtClean="0"/>
          </a:p>
        </p:txBody>
      </p:sp>
    </p:spTree>
  </p:cSld>
  <p:clrMapOvr>
    <a:masterClrMapping/>
  </p:clrMapOvr>
  <p:transition spd="slow"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1563" y="2571750"/>
            <a:ext cx="7572375" cy="2143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12000" dirty="0" smtClean="0">
                <a:latin typeface="華康超黑體" pitchFamily="49" charset="-120"/>
                <a:ea typeface="華康超黑體" pitchFamily="49" charset="-120"/>
              </a:rPr>
              <a:t>你會失望</a:t>
            </a:r>
            <a:r>
              <a:rPr lang="en-US" altLang="zh-TW" sz="12000" dirty="0" smtClean="0">
                <a:latin typeface="華康超黑體" pitchFamily="49" charset="-120"/>
                <a:ea typeface="華康超黑體" pitchFamily="49" charset="-12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我怎麼做？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自主學習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獨立思考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解決問題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…</a:t>
            </a: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LESS</a:t>
            </a:r>
            <a:r>
              <a:rPr lang="zh-TW" altLang="en-US" dirty="0" smtClean="0"/>
              <a:t> </a:t>
            </a:r>
            <a:r>
              <a:rPr lang="en-US" altLang="zh-TW" dirty="0" smtClean="0"/>
              <a:t>IS</a:t>
            </a:r>
            <a:r>
              <a:rPr lang="zh-TW" altLang="en-US" dirty="0" smtClean="0"/>
              <a:t> </a:t>
            </a:r>
            <a:r>
              <a:rPr lang="en-US" altLang="zh-TW" dirty="0" smtClean="0"/>
              <a:t>MORE!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It’s </a:t>
            </a:r>
            <a:r>
              <a:rPr lang="en-US" altLang="zh-TW" smtClean="0"/>
              <a:t>your life…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zh-TW" altLang="en-US" sz="6000" dirty="0" smtClean="0"/>
              <a:t>腦袋重整的機會！</a:t>
            </a:r>
            <a:endParaRPr lang="zh-TW" alt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zh-TW" altLang="en-US" sz="3200" dirty="0" smtClean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進到大學的理工科系學生的背景</a:t>
            </a:r>
            <a:endParaRPr lang="en-US" altLang="zh-TW" sz="3200" dirty="0" smtClean="0">
              <a:solidFill>
                <a:srgbClr val="CC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Tx/>
            </a:pPr>
            <a:r>
              <a:rPr lang="zh-TW" altLang="en-US" sz="3200" dirty="0" smtClean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大學畢業的理工科系學生的出路</a:t>
            </a:r>
            <a:endParaRPr lang="en-US" altLang="zh-TW" sz="3200" dirty="0" smtClean="0">
              <a:solidFill>
                <a:srgbClr val="CC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Tx/>
            </a:pPr>
            <a:r>
              <a:rPr lang="zh-TW" altLang="en-US" sz="3200" dirty="0" smtClean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我們想要什麼樣的學生？（招生）</a:t>
            </a:r>
            <a:endParaRPr lang="en-US" altLang="zh-TW" sz="3200" dirty="0" smtClean="0">
              <a:solidFill>
                <a:srgbClr val="CC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Tx/>
            </a:pPr>
            <a:r>
              <a:rPr lang="zh-TW" altLang="en-US" sz="3200" dirty="0" smtClean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我們想給學生什麼訓練？（課程）</a:t>
            </a:r>
            <a:endParaRPr lang="en-US" altLang="zh-TW" sz="3200" dirty="0" smtClean="0">
              <a:solidFill>
                <a:srgbClr val="CC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Tx/>
            </a:pPr>
            <a:r>
              <a:rPr lang="zh-TW" altLang="en-US" sz="3200" dirty="0" smtClean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我們達到了目標嗎？</a:t>
            </a:r>
            <a:endParaRPr lang="en-US" altLang="zh-TW" sz="3200" dirty="0" smtClean="0">
              <a:solidFill>
                <a:srgbClr val="CC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71480"/>
            <a:ext cx="7086600" cy="14478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C000"/>
                </a:solidFill>
              </a:rPr>
              <a:t>大綱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85918" y="1857364"/>
            <a:ext cx="7072362" cy="35719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該怎麼教？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第一堂普物課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FFC000"/>
                </a:solidFill>
              </a:rPr>
              <a:t>演示課的幫忙</a:t>
            </a:r>
            <a:endParaRPr lang="en-US" altLang="zh-TW" sz="3600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latin typeface="+mn-ea"/>
              </a:rPr>
              <a:t>我嘗試過的</a:t>
            </a:r>
            <a:r>
              <a:rPr lang="en-US" altLang="zh-TW" sz="3600" dirty="0" smtClean="0">
                <a:latin typeface="+mn-ea"/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latin typeface="+mn-ea"/>
              </a:rPr>
              <a:t>我的困難與無奈</a:t>
            </a:r>
            <a:r>
              <a:rPr lang="en-US" altLang="zh-TW" sz="3600" dirty="0" smtClean="0">
                <a:latin typeface="+mn-ea"/>
              </a:rPr>
              <a:t>…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Teaching Physics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1. Know your students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“they’re like a younger version of me, so what worked for me will work for them.”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-On average, only about 1 in 50 students in a typical introductory college physics class will go on to receive a degree in physics, and perhaps only one in 300 will earn a Ph.D.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2. Listen to your students.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3. Observe your students.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4. Assess both the students </a:t>
            </a:r>
            <a:r>
              <a:rPr kumimoji="1" lang="en-US" altLang="zh-TW" sz="1100" b="0" i="1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Italic"/>
              </a:rPr>
              <a:t>and </a:t>
            </a: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yourself.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4055" cy="694698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71480"/>
            <a:ext cx="7086600" cy="1000132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Most people learn:</a:t>
            </a:r>
            <a:endParaRPr lang="zh-TW" altLang="en-US" dirty="0" smtClean="0">
              <a:solidFill>
                <a:srgbClr val="FFC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857364"/>
            <a:ext cx="7929618" cy="3571900"/>
          </a:xfrm>
        </p:spPr>
        <p:txBody>
          <a:bodyPr>
            <a:noAutofit/>
          </a:bodyPr>
          <a:lstStyle/>
          <a:p>
            <a:pPr marL="525780" indent="-457200">
              <a:buNone/>
            </a:pPr>
            <a:r>
              <a:rPr lang="en-US" altLang="zh-TW" sz="3200" dirty="0" smtClean="0"/>
              <a:t>10% of what they read.</a:t>
            </a:r>
          </a:p>
          <a:p>
            <a:pPr marL="525780" indent="-457200">
              <a:buNone/>
            </a:pPr>
            <a:r>
              <a:rPr lang="en-US" altLang="zh-TW" sz="3200" dirty="0" smtClean="0"/>
              <a:t>20% of what they hear.</a:t>
            </a:r>
          </a:p>
          <a:p>
            <a:pPr marL="525780" indent="-457200">
              <a:buNone/>
            </a:pPr>
            <a:r>
              <a:rPr lang="en-US" altLang="zh-TW" sz="3200" dirty="0" smtClean="0"/>
              <a:t>30% of what they see.</a:t>
            </a:r>
          </a:p>
          <a:p>
            <a:pPr marL="525780" indent="-457200">
              <a:buNone/>
            </a:pPr>
            <a:r>
              <a:rPr lang="en-US" altLang="zh-TW" sz="3200" dirty="0" smtClean="0"/>
              <a:t>50% of what they see and hear.</a:t>
            </a:r>
          </a:p>
          <a:p>
            <a:pPr marL="525780" indent="-457200">
              <a:buNone/>
            </a:pPr>
            <a:r>
              <a:rPr lang="en-US" altLang="zh-TW" sz="3200" dirty="0" smtClean="0"/>
              <a:t>70% of what they talk over with others.</a:t>
            </a:r>
          </a:p>
          <a:p>
            <a:pPr marL="525780" indent="-457200">
              <a:buNone/>
            </a:pPr>
            <a:r>
              <a:rPr lang="en-US" altLang="zh-TW" sz="3200" dirty="0" smtClean="0"/>
              <a:t>80% of what they use and do in real life.</a:t>
            </a:r>
          </a:p>
          <a:p>
            <a:pPr marL="525780" indent="-457200">
              <a:buNone/>
            </a:pPr>
            <a:r>
              <a:rPr lang="en-US" altLang="zh-TW" sz="3200" dirty="0" smtClean="0"/>
              <a:t>90% of what they teach someone else.</a:t>
            </a:r>
          </a:p>
          <a:p>
            <a:pPr marL="525780" indent="-457200" algn="r">
              <a:buNone/>
            </a:pPr>
            <a:r>
              <a:rPr lang="en-US" altLang="zh-TW" sz="3200" dirty="0" smtClean="0"/>
              <a:t>(Biggs 1999)</a:t>
            </a:r>
            <a:endParaRPr lang="en-US" altLang="zh-TW" sz="3200" dirty="0" smtClean="0">
              <a:solidFill>
                <a:srgbClr val="FFFF66"/>
              </a:solidFill>
              <a:latin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3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000125"/>
          </a:xfrm>
        </p:spPr>
        <p:txBody>
          <a:bodyPr/>
          <a:lstStyle/>
          <a:p>
            <a:r>
              <a:rPr lang="zh-TW" altLang="en-US" dirty="0" smtClean="0"/>
              <a:t>史上最短物理系網址</a:t>
            </a:r>
            <a:r>
              <a:rPr lang="en-US" altLang="zh-TW" dirty="0" smtClean="0"/>
              <a:t>:</a:t>
            </a:r>
            <a:endParaRPr lang="zh-TW" altLang="en-US" dirty="0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071538" y="3571876"/>
            <a:ext cx="6786590" cy="2447931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altLang="zh-TW" sz="3600" dirty="0" smtClean="0">
              <a:solidFill>
                <a:srgbClr val="FFC000"/>
              </a:solidFill>
              <a:hlinkClick r:id="rId2"/>
            </a:endParaRPr>
          </a:p>
          <a:p>
            <a:r>
              <a:rPr lang="en-US" altLang="zh-TW" sz="4800" dirty="0" smtClean="0">
                <a:hlinkClick r:id="rId2"/>
              </a:rPr>
              <a:t>http://phy.tw/</a:t>
            </a:r>
            <a:endParaRPr lang="en-US" altLang="zh-TW" sz="4800" dirty="0" smtClean="0"/>
          </a:p>
          <a:p>
            <a:endParaRPr lang="en-US" altLang="zh-TW" sz="4800" dirty="0" smtClean="0"/>
          </a:p>
          <a:p>
            <a:r>
              <a:rPr lang="en-US" altLang="zh-TW" sz="4800" dirty="0" smtClean="0">
                <a:hlinkClick r:id="rId3"/>
              </a:rPr>
              <a:t>http://</a:t>
            </a:r>
            <a:r>
              <a:rPr lang="zh-TW" altLang="en-US" sz="4800" dirty="0" smtClean="0">
                <a:hlinkClick r:id="rId3"/>
              </a:rPr>
              <a:t>物理</a:t>
            </a:r>
            <a:r>
              <a:rPr lang="en-US" altLang="zh-TW" sz="4800" dirty="0" smtClean="0">
                <a:hlinkClick r:id="rId3"/>
              </a:rPr>
              <a:t>.</a:t>
            </a:r>
            <a:r>
              <a:rPr lang="en-US" altLang="zh-TW" sz="4800" dirty="0" err="1" smtClean="0">
                <a:hlinkClick r:id="rId3"/>
              </a:rPr>
              <a:t>tw</a:t>
            </a:r>
            <a:r>
              <a:rPr lang="en-US" altLang="zh-TW" sz="4800" dirty="0" smtClean="0">
                <a:hlinkClick r:id="rId3"/>
              </a:rPr>
              <a:t>/</a:t>
            </a:r>
            <a:endParaRPr lang="en-US" altLang="zh-TW" sz="4800" dirty="0" smtClean="0"/>
          </a:p>
          <a:p>
            <a:pPr>
              <a:defRPr/>
            </a:pPr>
            <a:endParaRPr lang="zh-TW" alt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76B8-D68E-47A3-8BB7-8FEA7198159C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0" y="1357313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dirty="0" smtClean="0">
                <a:latin typeface="標楷體" pitchFamily="65" charset="-120"/>
              </a:rPr>
              <a:t>演示實驗室網頁</a:t>
            </a:r>
            <a:r>
              <a:rPr lang="en-US" altLang="zh-TW" dirty="0" smtClean="0">
                <a:latin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</a:rPr>
            </a:br>
            <a:r>
              <a:rPr lang="en-US" altLang="zh-TW" dirty="0" smtClean="0">
                <a:latin typeface="+mn-lt"/>
              </a:rPr>
              <a:t>h</a:t>
            </a:r>
            <a:r>
              <a:rPr lang="en-US" altLang="zh-TW" dirty="0" smtClean="0">
                <a:latin typeface="+mn-lt"/>
                <a:ea typeface="SimHei" pitchFamily="2" charset="-122"/>
              </a:rPr>
              <a:t>ttp://demo.phy.tw/</a:t>
            </a:r>
            <a:endParaRPr lang="zh-TW" altLang="en-US" dirty="0" smtClean="0">
              <a:latin typeface="+mn-lt"/>
              <a:ea typeface="SimHei" pitchFamily="2" charset="-122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28596" y="3071810"/>
            <a:ext cx="8358214" cy="2571768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742950" indent="-742950">
              <a:buClrTx/>
              <a:defRPr/>
            </a:pPr>
            <a:r>
              <a:rPr lang="en-US" altLang="zh-TW" sz="3600" dirty="0" smtClean="0">
                <a:solidFill>
                  <a:schemeClr val="bg1">
                    <a:lumMod val="40000"/>
                    <a:lumOff val="60000"/>
                  </a:schemeClr>
                </a:solidFill>
                <a:hlinkClick r:id="rId2"/>
              </a:rPr>
              <a:t>Google</a:t>
            </a:r>
            <a:r>
              <a:rPr lang="zh-TW" altLang="en-US" sz="36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、</a:t>
            </a:r>
            <a:r>
              <a:rPr lang="en-US" altLang="zh-TW" sz="3600" dirty="0" smtClean="0">
                <a:solidFill>
                  <a:schemeClr val="bg1">
                    <a:lumMod val="40000"/>
                    <a:lumOff val="60000"/>
                  </a:schemeClr>
                </a:solidFill>
                <a:hlinkClick r:id="rId3"/>
              </a:rPr>
              <a:t>Yahoo</a:t>
            </a:r>
            <a:r>
              <a:rPr lang="zh-TW" altLang="en-US" sz="3600" dirty="0" smtClean="0">
                <a:solidFill>
                  <a:schemeClr val="bg1">
                    <a:lumMod val="40000"/>
                    <a:lumOff val="60000"/>
                  </a:schemeClr>
                </a:solidFill>
                <a:hlinkClick r:id="rId3"/>
              </a:rPr>
              <a:t>！奇摩</a:t>
            </a:r>
            <a:r>
              <a:rPr lang="zh-TW" altLang="en-US" sz="3600" dirty="0" smtClean="0">
                <a:solidFill>
                  <a:schemeClr val="bg1"/>
                </a:solidFill>
              </a:rPr>
              <a:t>搜尋</a:t>
            </a:r>
            <a:endParaRPr lang="en-US" altLang="zh-TW" sz="3600" dirty="0" smtClean="0">
              <a:solidFill>
                <a:schemeClr val="bg1"/>
              </a:solidFill>
            </a:endParaRPr>
          </a:p>
          <a:p>
            <a:pPr marL="742950" indent="-742950" algn="ctr">
              <a:buClrTx/>
              <a:buNone/>
              <a:defRPr/>
            </a:pPr>
            <a:r>
              <a:rPr lang="zh-TW" altLang="en-US" sz="3600" dirty="0" smtClean="0">
                <a:solidFill>
                  <a:schemeClr val="bg1"/>
                </a:solidFill>
              </a:rPr>
              <a:t>「演示實驗」、「物理演示」皆  </a:t>
            </a:r>
            <a:endParaRPr lang="en-US" altLang="zh-TW" sz="3600" dirty="0" smtClean="0">
              <a:solidFill>
                <a:schemeClr val="bg1"/>
              </a:solidFill>
            </a:endParaRPr>
          </a:p>
          <a:p>
            <a:pPr marL="742950" indent="-742950" algn="ctr">
              <a:buClrTx/>
              <a:buNone/>
              <a:defRPr/>
            </a:pPr>
            <a:r>
              <a:rPr lang="zh-TW" altLang="en-US" sz="3600" dirty="0" smtClean="0">
                <a:solidFill>
                  <a:srgbClr val="FF00FF"/>
                </a:solidFill>
              </a:rPr>
              <a:t>排名第一</a:t>
            </a:r>
            <a:r>
              <a:rPr lang="en-US" altLang="zh-TW" sz="3600" dirty="0" smtClean="0">
                <a:solidFill>
                  <a:srgbClr val="FF00FF"/>
                </a:solidFill>
              </a:rPr>
              <a:t>!</a:t>
            </a:r>
          </a:p>
          <a:p>
            <a:pPr marL="742950" indent="-742950" algn="ctr">
              <a:buClrTx/>
              <a:defRPr/>
            </a:pPr>
            <a:r>
              <a:rPr lang="zh-TW" altLang="en-US" sz="2800" dirty="0" smtClean="0">
                <a:solidFill>
                  <a:schemeClr val="bg1"/>
                </a:solidFill>
              </a:rPr>
              <a:t>搜尋關鍵字「物理」、「物理實驗」、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742950" indent="-742950" algn="ctr">
              <a:buClrTx/>
              <a:buNone/>
              <a:defRPr/>
            </a:pPr>
            <a:r>
              <a:rPr lang="zh-TW" altLang="en-US" sz="2800" dirty="0" smtClean="0">
                <a:solidFill>
                  <a:schemeClr val="bg1"/>
                </a:solidFill>
              </a:rPr>
              <a:t>「大學物理實驗」排名第二。</a:t>
            </a:r>
            <a:endParaRPr lang="en-US" altLang="zh-TW" sz="2800" dirty="0" smtClean="0">
              <a:solidFill>
                <a:schemeClr val="bg1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演示教學的兩個例子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蛇擺</a:t>
            </a:r>
            <a:endParaRPr lang="en-US" altLang="zh-TW" dirty="0" smtClean="0"/>
          </a:p>
          <a:p>
            <a:r>
              <a:rPr lang="zh-TW" altLang="en-US" dirty="0" smtClean="0"/>
              <a:t>雙珠競走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086600" cy="1447800"/>
          </a:xfrm>
        </p:spPr>
        <p:txBody>
          <a:bodyPr/>
          <a:lstStyle/>
          <a:p>
            <a:pPr algn="ctr"/>
            <a:r>
              <a:rPr lang="zh-TW" altLang="en-US" dirty="0" smtClean="0"/>
              <a:t>蛇擺</a:t>
            </a:r>
            <a:endParaRPr lang="zh-TW" alt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528544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610799" cy="552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大型蛇擺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file"/>
              </a:rPr>
              <a:t>影片一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file"/>
              </a:rPr>
              <a:t>影片二</a:t>
            </a:r>
            <a:endParaRPr lang="en-US" altLang="zh-TW" dirty="0" smtClean="0"/>
          </a:p>
          <a:p>
            <a:r>
              <a:rPr lang="zh-TW" altLang="en-US" dirty="0" smtClean="0">
                <a:hlinkClick r:id="rId4" action="ppaction://hlinkfile"/>
              </a:rPr>
              <a:t>影片三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1258"/>
            <a:ext cx="5148282" cy="66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243047E-6F7D-47F3-B3FD-D6FE4FFCEB16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28662" y="2214554"/>
            <a:ext cx="7772400" cy="1975104"/>
          </a:xfrm>
        </p:spPr>
        <p:txBody>
          <a:bodyPr/>
          <a:lstStyle/>
          <a:p>
            <a:r>
              <a:rPr lang="zh-TW" altLang="en-US" dirty="0" smtClean="0"/>
              <a:t>中大物理系畢業生就業統計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215370" cy="593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429684" cy="485772"/>
          </a:xfrm>
        </p:spPr>
        <p:txBody>
          <a:bodyPr/>
          <a:lstStyle/>
          <a:p>
            <a:r>
              <a:rPr lang="en-US" altLang="zh-TW" dirty="0" smtClean="0"/>
              <a:t>Pendulum</a:t>
            </a:r>
            <a:r>
              <a:rPr lang="zh-TW" altLang="en-US" dirty="0" smtClean="0"/>
              <a:t> </a:t>
            </a:r>
            <a:r>
              <a:rPr lang="en-US" altLang="zh-TW" dirty="0" smtClean="0"/>
              <a:t>waves:</a:t>
            </a:r>
            <a:r>
              <a:rPr lang="zh-TW" altLang="en-US" dirty="0" smtClean="0"/>
              <a:t> </a:t>
            </a:r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lesson</a:t>
            </a:r>
            <a:r>
              <a:rPr lang="zh-TW" altLang="en-US" dirty="0" smtClean="0"/>
              <a:t> </a:t>
            </a:r>
            <a:r>
              <a:rPr lang="en-US" altLang="zh-TW" dirty="0" smtClean="0"/>
              <a:t>in</a:t>
            </a:r>
            <a:r>
              <a:rPr lang="zh-TW" altLang="en-US" dirty="0" smtClean="0"/>
              <a:t> </a:t>
            </a:r>
            <a:r>
              <a:rPr lang="en-US" altLang="zh-TW" dirty="0" smtClean="0"/>
              <a:t>aliasing</a:t>
            </a:r>
            <a:endParaRPr lang="zh-TW" altLang="en-US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71810"/>
            <a:ext cx="6610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1785918" y="4357694"/>
            <a:ext cx="2571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FF00"/>
                </a:solidFill>
                <a:hlinkClick r:id="rId3"/>
              </a:rPr>
              <a:t>師大物理示範</a:t>
            </a:r>
            <a:endParaRPr lang="zh-TW" altLang="en-US" sz="2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雙珠競走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simple</a:t>
            </a:r>
            <a:r>
              <a:rPr lang="zh-TW" altLang="en-US" dirty="0" smtClean="0"/>
              <a:t> </a:t>
            </a:r>
            <a:r>
              <a:rPr lang="en-US" altLang="zh-TW" dirty="0" smtClean="0"/>
              <a:t>question?</a:t>
            </a:r>
          </a:p>
          <a:p>
            <a:r>
              <a:rPr lang="en-US" altLang="zh-TW" dirty="0" smtClean="0"/>
              <a:t>Development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different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version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“racing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balls”</a:t>
            </a:r>
            <a:r>
              <a:rPr lang="zh-TW" altLang="en-US" dirty="0" smtClean="0"/>
              <a:t> </a:t>
            </a:r>
            <a:r>
              <a:rPr lang="en-US" altLang="zh-TW" dirty="0" smtClean="0"/>
              <a:t>demonstrations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5998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例如對</a:t>
            </a:r>
            <a:r>
              <a:rPr lang="zh-TW" altLang="en-US" dirty="0" smtClean="0">
                <a:solidFill>
                  <a:srgbClr val="FFC000"/>
                </a:solidFill>
              </a:rPr>
              <a:t>「雙珠競走」</a:t>
            </a:r>
            <a:r>
              <a:rPr lang="zh-TW" altLang="en-US" dirty="0" smtClean="0"/>
              <a:t>實驗</a:t>
            </a:r>
            <a:r>
              <a:rPr lang="zh-TW" altLang="en-US" sz="2200" dirty="0" smtClean="0"/>
              <a:t>（</a:t>
            </a:r>
            <a:r>
              <a:rPr lang="en-US" sz="2200" u="sng" dirty="0" smtClean="0">
                <a:hlinkClick r:id="rId2"/>
              </a:rPr>
              <a:t>http://demo.phy.tw/experiment/kinematics/racing-ball/</a:t>
            </a:r>
            <a:r>
              <a:rPr lang="zh-TW" altLang="en-US" sz="2200" dirty="0" smtClean="0"/>
              <a:t>：初速相同走不同路徑的兩球，水平位移相同，誰比較快到達終點？）</a:t>
            </a:r>
            <a:endParaRPr lang="en-US" altLang="zh-TW" sz="2200" dirty="0" smtClean="0"/>
          </a:p>
          <a:p>
            <a:pPr>
              <a:buNone/>
            </a:pPr>
            <a:r>
              <a:rPr lang="zh-TW" altLang="en-US" dirty="0" smtClean="0"/>
              <a:t> 學生心得：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「以前對於滾球在不同軌道上所花費的時間並沒有深入探討，但經過老師的示範實驗後，</a:t>
            </a:r>
            <a:r>
              <a:rPr lang="zh-TW" altLang="en-US" u="sng" dirty="0" smtClean="0"/>
              <a:t>開始會思考原因</a:t>
            </a:r>
            <a:r>
              <a:rPr lang="zh-TW" altLang="en-US" dirty="0" smtClean="0"/>
              <a:t>。」、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「改變以往時間和路徑的觀念」、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「以前看課本，</a:t>
            </a:r>
            <a:r>
              <a:rPr lang="zh-TW" altLang="en-US" u="sng" dirty="0" smtClean="0"/>
              <a:t>了解理論但不太相信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「與原本我以為的情況不同，</a:t>
            </a:r>
            <a:r>
              <a:rPr lang="zh-TW" altLang="en-US" u="sng" dirty="0" smtClean="0"/>
              <a:t>使我有更深的了解</a:t>
            </a:r>
            <a:r>
              <a:rPr lang="zh-TW" altLang="en-US" dirty="0" smtClean="0"/>
              <a:t>」。</a:t>
            </a:r>
          </a:p>
          <a:p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pic>
        <p:nvPicPr>
          <p:cNvPr id="94211" name="Picture 3" descr="D:\公務\研究\論文發表\物理教育學刊\從一個簡單的物理演示 雙珠競走看大一學生的力學概念\racing bal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36763"/>
            <a:ext cx="9144000" cy="362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「投射撞擊（打猴子問題）</a:t>
            </a:r>
            <a:r>
              <a:rPr lang="zh-TW" altLang="en-US" dirty="0" smtClean="0"/>
              <a:t>」實驗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2400" dirty="0" smtClean="0"/>
              <a:t>（</a:t>
            </a:r>
            <a:r>
              <a:rPr lang="en-US" sz="2400" u="sng" dirty="0" smtClean="0">
                <a:hlinkClick r:id="rId2"/>
              </a:rPr>
              <a:t>http://demo.phy.tw/experiment/kinematics/collision-and-projectile/</a:t>
            </a:r>
            <a:r>
              <a:rPr lang="zh-TW" altLang="en-US" sz="2400" dirty="0" smtClean="0"/>
              <a:t>：樹上猴子掉下的同時獵人發射子彈，只要瞄準，一定可以打到猴子？）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dirty="0" smtClean="0"/>
              <a:t>學生心得：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「平常都是用算的，</a:t>
            </a:r>
            <a:r>
              <a:rPr lang="zh-TW" altLang="en-US" u="sng" dirty="0" smtClean="0"/>
              <a:t>用看的超有感覺</a:t>
            </a:r>
            <a:r>
              <a:rPr lang="en-US" dirty="0" smtClean="0"/>
              <a:t>!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u="sng" dirty="0" smtClean="0"/>
              <a:t>在高中算的時候認為是騙人的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「以前都只是算題目，沒想到可以付諸實體呈現」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「可將平常在課本中所學的應用在此實驗來</a:t>
            </a:r>
            <a:r>
              <a:rPr lang="zh-TW" altLang="en-US" u="sng" dirty="0" smtClean="0"/>
              <a:t>更加印證課本的內容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「瞄準就中了的概念，雖然在高中時用推演公式的方式證明過，但印象不深刻，</a:t>
            </a:r>
            <a:r>
              <a:rPr lang="zh-TW" altLang="en-US" u="sng" dirty="0" smtClean="0"/>
              <a:t>經過親眼見證我覺得很震驚</a:t>
            </a:r>
            <a:r>
              <a:rPr lang="zh-TW" altLang="en-US" dirty="0" smtClean="0"/>
              <a:t>」。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pic>
        <p:nvPicPr>
          <p:cNvPr id="5" name="圖片 4" descr="Figure03_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232257"/>
            <a:ext cx="7500990" cy="5625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716878"/>
          </a:xfrm>
        </p:spPr>
        <p:txBody>
          <a:bodyPr>
            <a:normAutofit/>
          </a:bodyPr>
          <a:lstStyle/>
          <a:p>
            <a:r>
              <a:rPr lang="zh-TW" altLang="en-US" sz="5000" dirty="0" smtClean="0"/>
              <a:t>演示</a:t>
            </a:r>
            <a:r>
              <a:rPr lang="zh-TW" altLang="en-US" sz="5000" dirty="0" smtClean="0"/>
              <a:t>課造成有</a:t>
            </a:r>
            <a:r>
              <a:rPr lang="zh-TW" altLang="en-US" sz="5000" dirty="0" smtClean="0"/>
              <a:t>哪些</a:t>
            </a:r>
            <a:r>
              <a:rPr lang="zh-TW" altLang="en-US" sz="5000" dirty="0" smtClean="0"/>
              <a:t>影響？</a:t>
            </a:r>
            <a:endParaRPr lang="zh-TW" altLang="en-US" sz="5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>
                <a:solidFill>
                  <a:srgbClr val="FFC000"/>
                </a:solidFill>
              </a:rPr>
              <a:t>Demo</a:t>
            </a:r>
            <a:r>
              <a:rPr lang="zh-TW" altLang="zh-TW" i="1" dirty="0" smtClean="0">
                <a:solidFill>
                  <a:srgbClr val="FFC000"/>
                </a:solidFill>
              </a:rPr>
              <a:t>課澄清了另有（迷思）概念 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「對於這個學期學到的物理，其實比較有印象的是演示課，有幾個讓我比較有印象的演示，其中有一個是箱子鑽了五個高低不一的孔，我一開始認為加水進去噴的最遠的應該是下面的那個孔，結果居然是中間那個孔。後來有一個同學上去使用算幾不等式解題，</a:t>
            </a:r>
            <a:r>
              <a:rPr lang="zh-TW" altLang="zh-TW" dirty="0" smtClean="0">
                <a:solidFill>
                  <a:srgbClr val="66FFFF"/>
                </a:solidFill>
              </a:rPr>
              <a:t>這才解開我的疑惑。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r>
              <a:rPr lang="zh-TW" altLang="zh-TW" dirty="0" smtClean="0"/>
              <a:t>「</a:t>
            </a:r>
            <a:r>
              <a:rPr lang="en-US" altLang="zh-TW" dirty="0" smtClean="0"/>
              <a:t>…</a:t>
            </a:r>
            <a:r>
              <a:rPr lang="zh-TW" altLang="zh-TW" dirty="0" smtClean="0"/>
              <a:t>令我印象最深刻的就是摩擦力方向的判斷，在讀課本知道圖中的</a:t>
            </a:r>
            <a:r>
              <a:rPr lang="en-US" altLang="zh-TW" dirty="0" smtClean="0"/>
              <a:t>f = </a:t>
            </a:r>
            <a:r>
              <a:rPr lang="en-US" altLang="zh-TW" dirty="0" err="1" smtClean="0"/>
              <a:t>μmg</a:t>
            </a:r>
            <a:r>
              <a:rPr lang="zh-TW" altLang="zh-TW" dirty="0" smtClean="0"/>
              <a:t>，但是看到</a:t>
            </a:r>
            <a:r>
              <a:rPr lang="en-US" altLang="zh-TW" dirty="0" smtClean="0"/>
              <a:t>μ</a:t>
            </a:r>
            <a:r>
              <a:rPr lang="zh-TW" altLang="zh-TW" dirty="0" smtClean="0"/>
              <a:t>就將其代進去，上完課後</a:t>
            </a:r>
            <a:r>
              <a:rPr lang="zh-TW" altLang="zh-TW" dirty="0" smtClean="0">
                <a:solidFill>
                  <a:srgbClr val="66FFFF"/>
                </a:solidFill>
              </a:rPr>
              <a:t>才知道這是錯的，在未達到最大靜摩擦力之前，不能隨便亂套公式</a:t>
            </a:r>
            <a:r>
              <a:rPr lang="zh-TW" altLang="zh-TW" dirty="0" smtClean="0"/>
              <a:t>。」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>
                <a:solidFill>
                  <a:srgbClr val="FFC000"/>
                </a:solidFill>
              </a:rPr>
              <a:t>Demo</a:t>
            </a:r>
            <a:r>
              <a:rPr lang="zh-TW" altLang="zh-TW" i="1" dirty="0" smtClean="0">
                <a:solidFill>
                  <a:srgbClr val="FFC000"/>
                </a:solidFill>
              </a:rPr>
              <a:t>課提高學習興趣及對原理深入思考的動機 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「轉動慣量越大越難轉動，卻也越難停止，由斜坡放下任何物體測量時間，其結果讓我感到驚訝，無論材質、體積、大小，球永遠快於圓柱，實心永遠快於空心。還有雙珠競走有讓我大為訝異，原本認為直線和有凹槽的抵達時間會一樣，但是經過老師的說明，可用 來看，會發現有凹槽的鋼珠抵達時間會比水平的小，非常令人驚訝。還有其他有趣的物理現象，像是非牛頓力學流體、絕熱壓縮、複擺週期實驗、平衡鳥、喝水鳥的原理</a:t>
            </a:r>
            <a:r>
              <a:rPr lang="en-US" altLang="zh-TW" dirty="0" smtClean="0"/>
              <a:t>......</a:t>
            </a:r>
            <a:r>
              <a:rPr lang="zh-TW" altLang="zh-TW" dirty="0" smtClean="0"/>
              <a:t>等，</a:t>
            </a:r>
            <a:r>
              <a:rPr lang="zh-TW" altLang="zh-TW" dirty="0" smtClean="0">
                <a:solidFill>
                  <a:srgbClr val="66FFFF"/>
                </a:solidFill>
              </a:rPr>
              <a:t>都令人非常振奮。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TW" altLang="zh-TW" dirty="0" smtClean="0"/>
              <a:t>「至於在物理的知識層面，我獲得最多的地方是在於每一堂的演示課。</a:t>
            </a:r>
          </a:p>
          <a:p>
            <a:pPr>
              <a:buNone/>
            </a:pPr>
            <a:r>
              <a:rPr lang="zh-TW" altLang="zh-TW" dirty="0" smtClean="0"/>
              <a:t>我印象很深的有：</a:t>
            </a:r>
          </a:p>
          <a:p>
            <a:pPr>
              <a:buNone/>
            </a:pPr>
            <a:r>
              <a:rPr lang="en-US" altLang="zh-TW" dirty="0" smtClean="0"/>
              <a:t>*</a:t>
            </a:r>
            <a:r>
              <a:rPr lang="zh-TW" altLang="zh-TW" dirty="0" smtClean="0"/>
              <a:t>放在杯上的牙籤為何不會掉落而能維持平衡</a:t>
            </a:r>
          </a:p>
          <a:p>
            <a:pPr>
              <a:buNone/>
            </a:pPr>
            <a:r>
              <a:rPr lang="en-US" altLang="zh-TW" dirty="0" smtClean="0"/>
              <a:t>*</a:t>
            </a:r>
            <a:r>
              <a:rPr lang="zh-TW" altLang="zh-TW" dirty="0" smtClean="0"/>
              <a:t>在</a:t>
            </a:r>
            <a:r>
              <a:rPr lang="en-US" altLang="zh-TW" dirty="0" smtClean="0"/>
              <a:t>30</a:t>
            </a:r>
            <a:r>
              <a:rPr lang="zh-TW" altLang="zh-TW" dirty="0" smtClean="0"/>
              <a:t>度、</a:t>
            </a:r>
            <a:r>
              <a:rPr lang="en-US" altLang="zh-TW" dirty="0" smtClean="0"/>
              <a:t>45</a:t>
            </a:r>
            <a:r>
              <a:rPr lang="zh-TW" altLang="zh-TW" dirty="0" smtClean="0"/>
              <a:t>度和一種曲線上，同樣高度的球下滑所花的時間卻有所不同</a:t>
            </a:r>
          </a:p>
          <a:p>
            <a:pPr>
              <a:buNone/>
            </a:pPr>
            <a:r>
              <a:rPr lang="en-US" altLang="zh-TW" dirty="0" smtClean="0"/>
              <a:t>*</a:t>
            </a:r>
            <a:r>
              <a:rPr lang="zh-TW" altLang="zh-TW" dirty="0" smtClean="0"/>
              <a:t>射擊自由落體的物理會</a:t>
            </a:r>
            <a:r>
              <a:rPr lang="en-US" altLang="zh-TW" dirty="0" smtClean="0"/>
              <a:t>100%</a:t>
            </a:r>
            <a:r>
              <a:rPr lang="zh-TW" altLang="zh-TW" dirty="0" smtClean="0"/>
              <a:t>命中</a:t>
            </a:r>
          </a:p>
          <a:p>
            <a:pPr>
              <a:buNone/>
            </a:pPr>
            <a:r>
              <a:rPr lang="en-US" altLang="zh-TW" dirty="0" smtClean="0"/>
              <a:t>*</a:t>
            </a:r>
            <a:r>
              <a:rPr lang="zh-TW" altLang="zh-TW" dirty="0" smtClean="0"/>
              <a:t>小球放在籃球上向地上丟，小球居然彈了如此的高</a:t>
            </a:r>
          </a:p>
          <a:p>
            <a:pPr>
              <a:buNone/>
            </a:pPr>
            <a:r>
              <a:rPr lang="en-US" altLang="zh-TW" dirty="0" smtClean="0"/>
              <a:t>*</a:t>
            </a:r>
            <a:r>
              <a:rPr lang="zh-TW" altLang="zh-TW" dirty="0" smtClean="0"/>
              <a:t>鴨子喝水</a:t>
            </a:r>
            <a:r>
              <a:rPr lang="en-US" altLang="zh-TW" dirty="0" smtClean="0"/>
              <a:t>......</a:t>
            </a:r>
            <a:r>
              <a:rPr lang="zh-TW" altLang="zh-TW" dirty="0" smtClean="0"/>
              <a:t>等等</a:t>
            </a:r>
          </a:p>
          <a:p>
            <a:pPr>
              <a:buNone/>
            </a:pPr>
            <a:r>
              <a:rPr lang="zh-TW" altLang="zh-TW" dirty="0" smtClean="0"/>
              <a:t>總之，我在這些示範中，得到了許多知識，但更重要的是，這能</a:t>
            </a:r>
            <a:r>
              <a:rPr lang="zh-TW" altLang="zh-TW" dirty="0" smtClean="0">
                <a:solidFill>
                  <a:srgbClr val="66FFFF"/>
                </a:solidFill>
              </a:rPr>
              <a:t>引起學習的動力，因為有趣！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r>
              <a:rPr lang="en-US" altLang="zh-TW" i="1" dirty="0" smtClean="0">
                <a:solidFill>
                  <a:srgbClr val="FFC000"/>
                </a:solidFill>
              </a:rPr>
              <a:t>Demo</a:t>
            </a:r>
            <a:r>
              <a:rPr lang="zh-TW" altLang="zh-TW" i="1" dirty="0" smtClean="0">
                <a:solidFill>
                  <a:srgbClr val="FFC000"/>
                </a:solidFill>
              </a:rPr>
              <a:t>課促使學生思考看似蹊蹺的現象背後隱含的科學原理 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571744"/>
            <a:ext cx="7772400" cy="3783816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 smtClean="0"/>
              <a:t>學生</a:t>
            </a:r>
            <a:r>
              <a:rPr lang="en-US" altLang="zh-TW" dirty="0" smtClean="0"/>
              <a:t>(03)</a:t>
            </a:r>
            <a:endParaRPr lang="zh-TW" altLang="zh-TW" dirty="0" smtClean="0"/>
          </a:p>
          <a:p>
            <a:r>
              <a:rPr lang="zh-TW" altLang="zh-TW" dirty="0" smtClean="0"/>
              <a:t>「演示實驗中的「能量指環」，看似指環能自己動起來，其背後的道理，就是共振的效果，造成能量的加成。」</a:t>
            </a:r>
          </a:p>
          <a:p>
            <a:r>
              <a:rPr lang="zh-TW" altLang="zh-TW" dirty="0" smtClean="0"/>
              <a:t>學生</a:t>
            </a:r>
            <a:r>
              <a:rPr lang="en-US" altLang="zh-TW" dirty="0" smtClean="0"/>
              <a:t>(12)</a:t>
            </a:r>
            <a:endParaRPr lang="zh-TW" altLang="zh-TW" dirty="0" smtClean="0"/>
          </a:p>
          <a:p>
            <a:r>
              <a:rPr lang="zh-TW" altLang="zh-TW" dirty="0" smtClean="0"/>
              <a:t>「這學期印象最深刻的是每次的</a:t>
            </a:r>
            <a:r>
              <a:rPr lang="en-US" altLang="zh-TW" dirty="0" smtClean="0"/>
              <a:t>Demo</a:t>
            </a:r>
            <a:r>
              <a:rPr lang="zh-TW" altLang="zh-TW" dirty="0" smtClean="0"/>
              <a:t>課吧！每次都會有意想不到的驚奇產生。像是魔術常玩的用一條細線套上戒指的那個實驗，雖然原本就知道那非自發現象，但經過那場</a:t>
            </a:r>
            <a:r>
              <a:rPr lang="en-US" altLang="zh-TW" dirty="0" smtClean="0"/>
              <a:t>Demo</a:t>
            </a:r>
            <a:r>
              <a:rPr lang="zh-TW" altLang="zh-TW" dirty="0" smtClean="0"/>
              <a:t>課才知道，原來那是靠另外一隻手所產生的微小抖動而產生的。」</a:t>
            </a:r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6A3-D9FD-4DD3-840B-1859F96A390A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643438" y="4810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zh-TW" sz="3200">
              <a:solidFill>
                <a:srgbClr val="FF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畢業生就業狀況（大學部）</a:t>
            </a: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68313" y="1557338"/>
          <a:ext cx="8280400" cy="4918075"/>
        </p:xfrm>
        <a:graphic>
          <a:graphicData uri="http://schemas.openxmlformats.org/presentationml/2006/ole">
            <p:oleObj spid="_x0000_s1026" name="圖表" r:id="rId4" imgW="5962650" imgH="36576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>
                <a:solidFill>
                  <a:srgbClr val="FFC000"/>
                </a:solidFill>
              </a:rPr>
              <a:t>Demo</a:t>
            </a:r>
            <a:r>
              <a:rPr lang="zh-TW" altLang="zh-TW" i="1" dirty="0" smtClean="0">
                <a:solidFill>
                  <a:srgbClr val="FFC000"/>
                </a:solidFill>
              </a:rPr>
              <a:t>課驗證課本的原理並使學生感到驚奇（原來課本的知識與現實生活可以真的連結！）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428868"/>
            <a:ext cx="7772400" cy="39266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zh-TW" altLang="zh-TW" dirty="0" smtClean="0"/>
              <a:t>學生</a:t>
            </a:r>
            <a:r>
              <a:rPr lang="en-US" altLang="zh-TW" dirty="0" smtClean="0"/>
              <a:t>(03)</a:t>
            </a:r>
            <a:endParaRPr lang="zh-TW" altLang="zh-TW" dirty="0" smtClean="0"/>
          </a:p>
          <a:p>
            <a:pPr>
              <a:buNone/>
            </a:pPr>
            <a:r>
              <a:rPr lang="zh-TW" altLang="zh-TW" dirty="0" smtClean="0"/>
              <a:t>「</a:t>
            </a:r>
            <a:r>
              <a:rPr lang="en-US" altLang="zh-TW" dirty="0" smtClean="0"/>
              <a:t>…</a:t>
            </a:r>
            <a:r>
              <a:rPr lang="zh-TW" altLang="zh-TW" dirty="0" smtClean="0"/>
              <a:t>最讓我印象深刻的是演示實驗的射猴子實驗，當砲口瞄準猴子，砲彈一射出，猴子雖立即落下仍可射中猴子，我覺得很驚奇。」</a:t>
            </a:r>
          </a:p>
          <a:p>
            <a:pPr>
              <a:buNone/>
            </a:pPr>
            <a:r>
              <a:rPr lang="zh-TW" altLang="zh-TW" dirty="0" smtClean="0"/>
              <a:t>學生</a:t>
            </a:r>
            <a:r>
              <a:rPr lang="en-US" altLang="zh-TW" dirty="0" smtClean="0"/>
              <a:t>(13)</a:t>
            </a:r>
            <a:endParaRPr lang="zh-TW" altLang="zh-TW" dirty="0" smtClean="0"/>
          </a:p>
          <a:p>
            <a:pPr>
              <a:buNone/>
            </a:pPr>
            <a:r>
              <a:rPr lang="zh-TW" altLang="zh-TW" dirty="0" smtClean="0"/>
              <a:t>「</a:t>
            </a:r>
            <a:r>
              <a:rPr lang="zh-TW" altLang="zh-TW" dirty="0" smtClean="0">
                <a:solidFill>
                  <a:srgbClr val="66FFFF"/>
                </a:solidFill>
              </a:rPr>
              <a:t>理論雖然明瞭，卻一直無法想像於真實情況（發生）</a:t>
            </a:r>
            <a:r>
              <a:rPr lang="zh-TW" altLang="zh-TW" dirty="0" smtClean="0"/>
              <a:t>」</a:t>
            </a:r>
          </a:p>
          <a:p>
            <a:pPr>
              <a:buNone/>
            </a:pPr>
            <a:r>
              <a:rPr lang="zh-TW" altLang="zh-TW" dirty="0" smtClean="0"/>
              <a:t>學生</a:t>
            </a:r>
            <a:r>
              <a:rPr lang="en-US" altLang="zh-TW" dirty="0" smtClean="0"/>
              <a:t>(14)</a:t>
            </a:r>
            <a:endParaRPr lang="zh-TW" altLang="zh-TW" dirty="0" smtClean="0"/>
          </a:p>
          <a:p>
            <a:pPr>
              <a:buNone/>
            </a:pPr>
            <a:r>
              <a:rPr lang="zh-TW" altLang="zh-TW" dirty="0" smtClean="0"/>
              <a:t>「以前都只是算題目，沒想到可以付諸實體呈現。」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>
                <a:solidFill>
                  <a:srgbClr val="FFC000"/>
                </a:solidFill>
              </a:rPr>
              <a:t>Demo</a:t>
            </a:r>
            <a:r>
              <a:rPr lang="zh-TW" altLang="zh-TW" i="1" dirty="0" smtClean="0">
                <a:solidFill>
                  <a:srgbClr val="FFC000"/>
                </a:solidFill>
              </a:rPr>
              <a:t>課促進學生對概念的瞭解 </a:t>
            </a:r>
            <a:r>
              <a:rPr lang="zh-TW" altLang="zh-TW" dirty="0" smtClean="0">
                <a:solidFill>
                  <a:srgbClr val="FFC000"/>
                </a:solidFill>
              </a:rPr>
              <a:t/>
            </a:r>
            <a:br>
              <a:rPr lang="zh-TW" altLang="zh-TW" dirty="0" smtClean="0">
                <a:solidFill>
                  <a:srgbClr val="FFC000"/>
                </a:solidFill>
              </a:rPr>
            </a:b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dirty="0" smtClean="0"/>
              <a:t>學生</a:t>
            </a:r>
            <a:r>
              <a:rPr lang="en-US" altLang="zh-TW" dirty="0" smtClean="0"/>
              <a:t>(04)</a:t>
            </a:r>
            <a:endParaRPr lang="zh-TW" altLang="zh-TW" dirty="0" smtClean="0"/>
          </a:p>
          <a:p>
            <a:r>
              <a:rPr lang="zh-TW" altLang="zh-TW" dirty="0" smtClean="0"/>
              <a:t>「這學期學了很多，尤其是</a:t>
            </a:r>
            <a:r>
              <a:rPr lang="en-US" altLang="zh-TW" dirty="0" smtClean="0"/>
              <a:t>Demo</a:t>
            </a:r>
            <a:r>
              <a:rPr lang="zh-TW" altLang="zh-TW" dirty="0" smtClean="0"/>
              <a:t>課，原本對物理是一竅不通，</a:t>
            </a:r>
            <a:r>
              <a:rPr lang="zh-TW" altLang="zh-TW" dirty="0" smtClean="0">
                <a:solidFill>
                  <a:srgbClr val="66FFFF"/>
                </a:solidFill>
              </a:rPr>
              <a:t>看了許多</a:t>
            </a:r>
            <a:r>
              <a:rPr lang="en-US" altLang="zh-TW" dirty="0" smtClean="0">
                <a:solidFill>
                  <a:srgbClr val="66FFFF"/>
                </a:solidFill>
              </a:rPr>
              <a:t>Demo</a:t>
            </a:r>
            <a:r>
              <a:rPr lang="zh-TW" altLang="zh-TW" dirty="0" smtClean="0">
                <a:solidFill>
                  <a:srgbClr val="66FFFF"/>
                </a:solidFill>
              </a:rPr>
              <a:t>實驗後，就會變得比較了解。</a:t>
            </a:r>
            <a:r>
              <a:rPr lang="zh-TW" altLang="zh-TW" dirty="0" smtClean="0"/>
              <a:t>像是平衡鳥是利用質心的原理，還有念力擺是因為頻率相同而產生的強迫震盪</a:t>
            </a:r>
            <a:r>
              <a:rPr lang="en-US" altLang="zh-TW" dirty="0" smtClean="0"/>
              <a:t>......</a:t>
            </a:r>
            <a:r>
              <a:rPr lang="zh-TW" altLang="zh-TW" dirty="0" smtClean="0"/>
              <a:t>等。」</a:t>
            </a:r>
          </a:p>
          <a:p>
            <a:pPr>
              <a:buNone/>
            </a:pPr>
            <a:r>
              <a:rPr lang="zh-TW" altLang="zh-TW" dirty="0" smtClean="0"/>
              <a:t>學生</a:t>
            </a:r>
            <a:r>
              <a:rPr lang="en-US" altLang="zh-TW" dirty="0" smtClean="0"/>
              <a:t>(15)</a:t>
            </a:r>
            <a:endParaRPr lang="zh-TW" altLang="zh-TW" dirty="0" smtClean="0"/>
          </a:p>
          <a:p>
            <a:r>
              <a:rPr lang="zh-TW" altLang="zh-TW" dirty="0" smtClean="0"/>
              <a:t>「因為裝置設計有創意且結構清楚，而且</a:t>
            </a:r>
            <a:r>
              <a:rPr lang="zh-TW" altLang="zh-TW" dirty="0" smtClean="0">
                <a:solidFill>
                  <a:srgbClr val="66FFFF"/>
                </a:solidFill>
              </a:rPr>
              <a:t>能明確證明原理</a:t>
            </a:r>
            <a:r>
              <a:rPr lang="zh-TW" altLang="zh-TW" dirty="0" smtClean="0"/>
              <a:t>」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>
                <a:solidFill>
                  <a:srgbClr val="FFC000"/>
                </a:solidFill>
              </a:rPr>
              <a:t>Demo</a:t>
            </a:r>
            <a:r>
              <a:rPr lang="zh-TW" altLang="zh-TW" i="1" dirty="0" smtClean="0">
                <a:solidFill>
                  <a:srgbClr val="FFC000"/>
                </a:solidFill>
              </a:rPr>
              <a:t>課成功地演示了物理公式或定律，使學生的學習豁然開朗。 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143116"/>
            <a:ext cx="7772400" cy="4212444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sz="3200" dirty="0" smtClean="0"/>
              <a:t>「大一修普物被當掉後，讓我在</a:t>
            </a:r>
            <a:r>
              <a:rPr lang="zh-TW" altLang="zh-TW" sz="3200" dirty="0" smtClean="0">
                <a:solidFill>
                  <a:srgbClr val="66FFFF"/>
                </a:solidFill>
              </a:rPr>
              <a:t>大三這年重修普物</a:t>
            </a:r>
            <a:r>
              <a:rPr lang="zh-TW" altLang="zh-TW" sz="3200" dirty="0" smtClean="0"/>
              <a:t>，原本覺得很累，但後來發現現在多了物理實驗</a:t>
            </a:r>
            <a:r>
              <a:rPr lang="en-US" altLang="zh-TW" sz="3200" dirty="0" smtClean="0"/>
              <a:t>DEMO</a:t>
            </a:r>
            <a:r>
              <a:rPr lang="zh-TW" altLang="zh-TW" sz="3200" dirty="0" smtClean="0"/>
              <a:t>演示，</a:t>
            </a:r>
            <a:r>
              <a:rPr lang="zh-TW" altLang="zh-TW" sz="3200" dirty="0" smtClean="0">
                <a:solidFill>
                  <a:srgbClr val="66FFFF"/>
                </a:solidFill>
              </a:rPr>
              <a:t>我覺得公式背再多原理理論學再多，都比不上有趣的實驗</a:t>
            </a:r>
            <a:r>
              <a:rPr lang="zh-TW" altLang="zh-TW" sz="3200" dirty="0" smtClean="0"/>
              <a:t>。</a:t>
            </a:r>
          </a:p>
          <a:p>
            <a:pPr lvl="2"/>
            <a:r>
              <a:rPr lang="zh-TW" altLang="zh-TW" dirty="0" smtClean="0"/>
              <a:t>由</a:t>
            </a:r>
            <a:r>
              <a:rPr lang="en-US" altLang="zh-TW" dirty="0" smtClean="0"/>
              <a:t>V-t</a:t>
            </a:r>
            <a:r>
              <a:rPr lang="zh-TW" altLang="zh-TW" dirty="0" smtClean="0"/>
              <a:t>圖可以知位移，雙珠競走為什麼往下走的會比較快抵達可由</a:t>
            </a:r>
            <a:r>
              <a:rPr lang="en-US" altLang="zh-TW" dirty="0" smtClean="0"/>
              <a:t>V-T</a:t>
            </a:r>
            <a:r>
              <a:rPr lang="zh-TW" altLang="zh-TW" dirty="0" smtClean="0"/>
              <a:t>圖解釋。在思考和解釋中，就一直反覆地探討物理的原理。</a:t>
            </a:r>
          </a:p>
          <a:p>
            <a:pPr lvl="2"/>
            <a:r>
              <a:rPr lang="zh-TW" altLang="zh-TW" dirty="0" smtClean="0"/>
              <a:t>在椅子上轉圈圈，當雙手雙腳外伸時，轉動慣量變大，轉起來會變慢；然而當四肢同時收縮時，會轉比較快。</a:t>
            </a:r>
            <a:r>
              <a:rPr lang="zh-TW" altLang="zh-TW" u="sng" dirty="0" smtClean="0"/>
              <a:t>從公式推導中，我完全沒概念，但當老師請人示範後，畫面和影像，加深了我的記憶</a:t>
            </a:r>
            <a:r>
              <a:rPr lang="zh-TW" altLang="zh-TW" dirty="0" smtClean="0"/>
              <a:t>。</a:t>
            </a:r>
          </a:p>
          <a:p>
            <a:r>
              <a:rPr lang="en-US" altLang="zh-TW" sz="3200" dirty="0" smtClean="0"/>
              <a:t>…</a:t>
            </a:r>
            <a:r>
              <a:rPr lang="zh-TW" altLang="zh-TW" sz="3200" dirty="0" smtClean="0"/>
              <a:t>希望之後學習普物，物理的現象都能應用到生活中，以實例來加深記憶或是能完整的了解其物理應用於何處。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71480"/>
            <a:ext cx="7086600" cy="14478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C000"/>
                </a:solidFill>
              </a:rPr>
              <a:t>大綱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85918" y="1857364"/>
            <a:ext cx="7072362" cy="35719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該怎麼教？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第一堂普物課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演示課的幫忙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FFC000"/>
                </a:solidFill>
                <a:latin typeface="+mn-ea"/>
              </a:rPr>
              <a:t>我嘗試過的</a:t>
            </a:r>
            <a:r>
              <a:rPr lang="en-US" altLang="zh-TW" sz="3600" dirty="0" smtClean="0">
                <a:solidFill>
                  <a:srgbClr val="FFC000"/>
                </a:solidFill>
                <a:latin typeface="+mn-ea"/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latin typeface="+mn-ea"/>
              </a:rPr>
              <a:t>我的困難與無奈</a:t>
            </a:r>
            <a:r>
              <a:rPr lang="en-US" altLang="zh-TW" sz="3600" dirty="0" smtClean="0">
                <a:latin typeface="+mn-ea"/>
              </a:rPr>
              <a:t>…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Teaching Physics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1. Know your students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“they’re like a younger version of me, so what worked for me will work for them.”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-On average, only about 1 in 50 students in a typical introductory college physics class will go on to receive a degree in physics, and perhaps only one in 300 will earn a Ph.D.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2. Listen to your students.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3. Observe your students.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4. Assess both the students </a:t>
            </a:r>
            <a:r>
              <a:rPr kumimoji="1" lang="en-US" altLang="zh-TW" sz="1100" b="0" i="1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Italic"/>
              </a:rPr>
              <a:t>and </a:t>
            </a: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yourself.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71480"/>
            <a:ext cx="7086600" cy="14478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C000"/>
                </a:solidFill>
              </a:rPr>
              <a:t>大綱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85918" y="1857364"/>
            <a:ext cx="7072362" cy="35719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該怎麼教？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第一堂普物課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演示課的幫忙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latin typeface="+mn-ea"/>
              </a:rPr>
              <a:t>我嘗試過的</a:t>
            </a:r>
            <a:r>
              <a:rPr lang="en-US" altLang="zh-TW" sz="3600" dirty="0" smtClean="0">
                <a:latin typeface="+mn-ea"/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FFC000"/>
                </a:solidFill>
                <a:latin typeface="+mn-ea"/>
              </a:rPr>
              <a:t>我的困難與無奈</a:t>
            </a:r>
            <a:r>
              <a:rPr lang="en-US" altLang="zh-TW" sz="3600" dirty="0" smtClean="0">
                <a:solidFill>
                  <a:srgbClr val="FFC000"/>
                </a:solidFill>
                <a:latin typeface="+mn-ea"/>
              </a:rPr>
              <a:t>…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Teaching Physics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1. Know your students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“they’re like a younger version of me, so what worked for me will work for them.”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-On average, only about 1 in 50 students in a typical introductory college physics class will go on to receive a degree in physics, and perhaps only one in 300 will earn a Ph.D.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2. Listen to your students.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3. Observe your students.</a:t>
            </a:r>
            <a:endParaRPr kumimoji="1" lang="en-US" altLang="zh-TW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4. Assess both the students </a:t>
            </a:r>
            <a:r>
              <a:rPr kumimoji="1" lang="en-US" altLang="zh-TW" sz="1100" b="0" i="1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Italic"/>
              </a:rPr>
              <a:t>and </a:t>
            </a: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新細明體" pitchFamily="18" charset="-120"/>
                <a:cs typeface="AGaramond-Regular"/>
              </a:rPr>
              <a:t>yourself.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Biggs, J. (1999), Teaching for Quality Learning at</a:t>
            </a:r>
            <a:r>
              <a:rPr lang="zh-TW" altLang="en-US" dirty="0" smtClean="0"/>
              <a:t> </a:t>
            </a:r>
            <a:r>
              <a:rPr lang="en-US" altLang="zh-TW" dirty="0" smtClean="0"/>
              <a:t>University, SRHE (Society for Research into</a:t>
            </a:r>
            <a:r>
              <a:rPr lang="zh-TW" altLang="en-US" dirty="0" smtClean="0"/>
              <a:t> </a:t>
            </a:r>
            <a:r>
              <a:rPr lang="en-US" altLang="zh-TW" dirty="0" smtClean="0"/>
              <a:t>Higher Education) &amp; Open University press.</a:t>
            </a:r>
          </a:p>
          <a:p>
            <a:r>
              <a:rPr lang="en-US" altLang="zh-TW" dirty="0" smtClean="0"/>
              <a:t>Knight R 2004 Know Your Students </a:t>
            </a:r>
            <a:r>
              <a:rPr lang="en-US" altLang="zh-TW" i="1" dirty="0" smtClean="0"/>
              <a:t>The Physics Teacher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42</a:t>
            </a:r>
            <a:r>
              <a:rPr lang="en-US" altLang="zh-TW" dirty="0" smtClean="0"/>
              <a:t> 380 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229600" cy="1854222"/>
          </a:xfrm>
        </p:spPr>
        <p:txBody>
          <a:bodyPr/>
          <a:lstStyle/>
          <a:p>
            <a:pPr algn="ctr" eaLnBrk="1" hangingPunct="1"/>
            <a:r>
              <a:rPr lang="en-US" altLang="zh-TW" sz="4800" b="1" dirty="0" smtClean="0"/>
              <a:t>Thanks for your attention!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pic>
        <p:nvPicPr>
          <p:cNvPr id="6" name="圖片 5" descr="IMG_4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786058"/>
            <a:ext cx="5429288" cy="361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60A1-DADB-4038-A409-7D928AB80D7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00563" y="4095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zh-TW" sz="3200">
              <a:solidFill>
                <a:srgbClr val="FF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畢業生就業狀況（碩士班）</a:t>
            </a:r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>
            <p:ph idx="1"/>
          </p:nvPr>
        </p:nvGraphicFramePr>
        <p:xfrm>
          <a:off x="539750" y="1557338"/>
          <a:ext cx="8353425" cy="4824412"/>
        </p:xfrm>
        <a:graphic>
          <a:graphicData uri="http://schemas.openxmlformats.org/presentationml/2006/ole">
            <p:oleObj spid="_x0000_s2050" name="圖表" r:id="rId4" imgW="5657850" imgH="301955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畢業十年以上系友就業取向</a:t>
            </a:r>
            <a:r>
              <a:rPr lang="en-US" dirty="0" smtClean="0"/>
              <a:t>: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>
            <p:ph idx="1"/>
          </p:nvPr>
        </p:nvGraphicFramePr>
        <p:xfrm>
          <a:off x="642910" y="1359429"/>
          <a:ext cx="7786742" cy="5498571"/>
        </p:xfrm>
        <a:graphic>
          <a:graphicData uri="http://schemas.openxmlformats.org/presentationml/2006/ole">
            <p:oleObj spid="_x0000_s3074" name="圖表" r:id="rId3" imgW="6676834" imgH="5286661" progId="Excel.Sheet.8">
              <p:embed/>
            </p:oleObj>
          </a:graphicData>
        </a:graphic>
      </p:graphicFrame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全真中黑體"/>
                <a:cs typeface="Times New Roman" pitchFamily="18" charset="0"/>
              </a:rPr>
              <a:t>畢業十年以上系友就業取向</a:t>
            </a:r>
            <a:r>
              <a:rPr kumimoji="1" lang="en-US" altLang="zh-TW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全真中黑體"/>
                <a:cs typeface="Times New Roman" pitchFamily="18" charset="0"/>
              </a:rPr>
              <a:t>: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r>
              <a:rPr lang="zh-TW" altLang="en-US" b="1" dirty="0" smtClean="0"/>
              <a:t>台灣</a:t>
            </a:r>
            <a:r>
              <a:rPr lang="en-US" b="1" dirty="0" smtClean="0"/>
              <a:t>1000</a:t>
            </a:r>
            <a:r>
              <a:rPr lang="zh-TW" altLang="en-US" b="1" dirty="0" smtClean="0"/>
              <a:t>大企業人才策略與最愛大學生調查</a:t>
            </a:r>
            <a:r>
              <a:rPr lang="en-US" dirty="0" smtClean="0">
                <a:hlinkClick r:id="rId2"/>
              </a:rPr>
              <a:t>2009年3月 </a:t>
            </a:r>
            <a:r>
              <a:rPr lang="en-US" dirty="0" err="1" smtClean="0">
                <a:hlinkClick r:id="rId2"/>
              </a:rPr>
              <a:t>Cheers雜誌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928662" y="1785926"/>
          <a:ext cx="7772400" cy="491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排名 </a:t>
                      </a:r>
                      <a:endParaRPr lang="zh-TW" sz="2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學校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TW" sz="2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台灣大學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zh-TW" sz="2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成功大學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交通大學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4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清華大學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5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政治大學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6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中山大學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台灣科大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淡江大學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9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台北科大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10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逢甲大學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11</a:t>
                      </a:r>
                      <a:endParaRPr lang="zh-TW" sz="2000" kern="100" dirty="0">
                        <a:solidFill>
                          <a:srgbClr val="C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中央大學</a:t>
                      </a:r>
                      <a:endParaRPr lang="zh-TW" sz="2000" b="1" kern="100" dirty="0">
                        <a:solidFill>
                          <a:srgbClr val="C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12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中原大學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13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輔仁大學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7872">
                <a:tc>
                  <a:txBody>
                    <a:bodyPr/>
                    <a:lstStyle/>
                    <a:p>
                      <a:pPr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zh-TW" sz="20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東吳大學</a:t>
                      </a:r>
                      <a:endParaRPr lang="zh-TW" sz="2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八大能力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學習意願強、可塑性高</a:t>
            </a:r>
            <a:endParaRPr lang="en-US" altLang="zh-TW" b="1" dirty="0" smtClean="0"/>
          </a:p>
          <a:p>
            <a:r>
              <a:rPr lang="zh-TW" altLang="en-US" b="1" dirty="0" smtClean="0"/>
              <a:t>穩定度與抗壓性高</a:t>
            </a:r>
            <a:endParaRPr lang="en-US" altLang="zh-TW" b="1" dirty="0" smtClean="0"/>
          </a:p>
          <a:p>
            <a:r>
              <a:rPr lang="zh-TW" altLang="en-US" b="1" dirty="0" smtClean="0"/>
              <a:t>團隊合作</a:t>
            </a:r>
            <a:endParaRPr lang="en-US" altLang="zh-TW" b="1" dirty="0" smtClean="0"/>
          </a:p>
          <a:p>
            <a:r>
              <a:rPr lang="zh-TW" altLang="en-US" b="1" dirty="0" smtClean="0"/>
              <a:t>專業知識與技術</a:t>
            </a:r>
            <a:endParaRPr lang="en-US" altLang="zh-TW" b="1" dirty="0" smtClean="0"/>
          </a:p>
          <a:p>
            <a:r>
              <a:rPr lang="zh-TW" altLang="en-US" b="1" dirty="0" smtClean="0"/>
              <a:t>解決問題能力</a:t>
            </a:r>
            <a:endParaRPr lang="en-US" altLang="zh-TW" b="1" dirty="0" smtClean="0"/>
          </a:p>
          <a:p>
            <a:r>
              <a:rPr lang="zh-TW" altLang="en-US" b="1" dirty="0" smtClean="0"/>
              <a:t>國際觀與外語能力</a:t>
            </a:r>
            <a:endParaRPr lang="en-US" altLang="zh-TW" b="1" dirty="0" smtClean="0"/>
          </a:p>
          <a:p>
            <a:r>
              <a:rPr lang="zh-TW" altLang="en-US" b="1" dirty="0" smtClean="0"/>
              <a:t>具有創新能力</a:t>
            </a:r>
            <a:endParaRPr lang="en-US" altLang="zh-TW" b="1" dirty="0" smtClean="0"/>
          </a:p>
          <a:p>
            <a:r>
              <a:rPr lang="zh-TW" altLang="en-US" b="1" dirty="0" smtClean="0"/>
              <a:t>融會貫通能力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456F-99B7-4C7C-A2EA-9E6DA846812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2963</TotalTime>
  <Words>2718</Words>
  <Application>Microsoft Office PowerPoint</Application>
  <PresentationFormat>如螢幕大小 (4:3)</PresentationFormat>
  <Paragraphs>349</Paragraphs>
  <Slides>56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8" baseType="lpstr">
      <vt:lpstr>地鐵</vt:lpstr>
      <vt:lpstr>圖表</vt:lpstr>
      <vt:lpstr>大班教學經驗分享</vt:lpstr>
      <vt:lpstr>背景</vt:lpstr>
      <vt:lpstr>前言一</vt:lpstr>
      <vt:lpstr>中大物理系畢業生就業統計</vt:lpstr>
      <vt:lpstr>畢業生就業狀況（大學部）</vt:lpstr>
      <vt:lpstr>畢業生就業狀況（碩士班）</vt:lpstr>
      <vt:lpstr>畢業十年以上系友就業取向: </vt:lpstr>
      <vt:lpstr>台灣1000大企業人才策略與最愛大學生調查2009年3月 Cheers雜誌</vt:lpstr>
      <vt:lpstr>八大能力</vt:lpstr>
      <vt:lpstr>大學生認為哪些條件可以讓一個人有競爭力？（複選）</vt:lpstr>
      <vt:lpstr>企業最重視新鮮人的？</vt:lpstr>
      <vt:lpstr>貴公司近3年聘用的大學院校畢業生，最有待加強的能力為何？</vt:lpstr>
      <vt:lpstr>辦學目標_物理系為例</vt:lpstr>
      <vt:lpstr>然而…</vt:lpstr>
      <vt:lpstr>投影片 15</vt:lpstr>
      <vt:lpstr>前言二、我們的教學困境</vt:lpstr>
      <vt:lpstr>大綱</vt:lpstr>
      <vt:lpstr>Teaching Physics </vt:lpstr>
      <vt:lpstr>投影片 19</vt:lpstr>
      <vt:lpstr>第一堂普物課(節錄)</vt:lpstr>
      <vt:lpstr>這節課…</vt:lpstr>
      <vt:lpstr>怎麼學？</vt:lpstr>
      <vt:lpstr>你將遇到的最大困難，如何解決？  </vt:lpstr>
      <vt:lpstr>投影片 24</vt:lpstr>
      <vt:lpstr>你在大學裡非常需要，但沒有開的課？</vt:lpstr>
      <vt:lpstr>如果…..</vt:lpstr>
      <vt:lpstr>投影片 27</vt:lpstr>
      <vt:lpstr>我怎麼做？</vt:lpstr>
      <vt:lpstr>It’s your life…</vt:lpstr>
      <vt:lpstr>大綱</vt:lpstr>
      <vt:lpstr>投影片 31</vt:lpstr>
      <vt:lpstr>Most people learn:</vt:lpstr>
      <vt:lpstr>史上最短物理系網址:</vt:lpstr>
      <vt:lpstr>演示實驗室網頁 http://demo.phy.tw/</vt:lpstr>
      <vt:lpstr>演示教學的兩個例子 </vt:lpstr>
      <vt:lpstr>蛇擺</vt:lpstr>
      <vt:lpstr>投影片 37</vt:lpstr>
      <vt:lpstr>大型蛇擺</vt:lpstr>
      <vt:lpstr>投影片 39</vt:lpstr>
      <vt:lpstr>投影片 40</vt:lpstr>
      <vt:lpstr>Pendulum waves: A lesson in aliasing</vt:lpstr>
      <vt:lpstr>雙珠競走</vt:lpstr>
      <vt:lpstr>投影片 43</vt:lpstr>
      <vt:lpstr>「投射撞擊（打猴子問題）」實驗</vt:lpstr>
      <vt:lpstr>投影片 45</vt:lpstr>
      <vt:lpstr>Demo課澄清了另有（迷思）概念 </vt:lpstr>
      <vt:lpstr>Demo課提高學習興趣及對原理深入思考的動機 </vt:lpstr>
      <vt:lpstr>投影片 48</vt:lpstr>
      <vt:lpstr>Demo課促使學生思考看似蹊蹺的現象背後隱含的科學原理 </vt:lpstr>
      <vt:lpstr>Demo課驗證課本的原理並使學生感到驚奇（原來課本的知識與現實生活可以真的連結！）</vt:lpstr>
      <vt:lpstr>Demo課促進學生對概念的瞭解  </vt:lpstr>
      <vt:lpstr>Demo課成功地演示了物理公式或定律，使學生的學習豁然開朗。  </vt:lpstr>
      <vt:lpstr>大綱</vt:lpstr>
      <vt:lpstr>大綱</vt:lpstr>
      <vt:lpstr>References: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國立中央大學物理學系 九十五學年度 系所自我評鑑報告</dc:title>
  <dc:creator>user</dc:creator>
  <cp:lastModifiedBy>Fiona C. C. Chu</cp:lastModifiedBy>
  <cp:revision>190</cp:revision>
  <dcterms:created xsi:type="dcterms:W3CDTF">2007-06-19T13:58:50Z</dcterms:created>
  <dcterms:modified xsi:type="dcterms:W3CDTF">2010-05-05T02:53:27Z</dcterms:modified>
</cp:coreProperties>
</file>