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89D36-BBED-4032-8468-1D4B2B46F2B9}" type="datetimeFigureOut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F8902-929D-4376-A87F-4D64C68B2E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46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07704" y="2204864"/>
            <a:ext cx="6707088" cy="3921299"/>
          </a:xfrm>
        </p:spPr>
        <p:txBody>
          <a:bodyPr/>
          <a:lstStyle>
            <a:lvl1pPr>
              <a:lnSpc>
                <a:spcPct val="150000"/>
              </a:lnSpc>
              <a:defRPr b="1"/>
            </a:lvl1pPr>
            <a:lvl2pPr>
              <a:lnSpc>
                <a:spcPct val="150000"/>
              </a:lnSpc>
              <a:defRPr b="1"/>
            </a:lvl2pPr>
            <a:lvl3pPr>
              <a:lnSpc>
                <a:spcPct val="150000"/>
              </a:lnSpc>
              <a:defRPr b="1"/>
            </a:lvl3pPr>
            <a:lvl4pPr>
              <a:lnSpc>
                <a:spcPct val="150000"/>
              </a:lnSpc>
              <a:defRPr b="1"/>
            </a:lvl4pPr>
            <a:lvl5pPr>
              <a:lnSpc>
                <a:spcPct val="150000"/>
              </a:lnSpc>
              <a:defRPr b="1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93F8-6F66-415B-9252-729925360DA2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628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7E3A-BBD4-4990-A650-BC90B55C4CB3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674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8D20D-2D74-45AF-BB7B-938B8DC646ED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667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BF34-7B06-4F62-9495-C0025265608A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23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CE938-1FBE-4676-9F80-277BACA26831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515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300B-2BA6-493E-9951-22D2AB340E44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033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0A2E6-3158-4F98-A29E-74F0B331EEE0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86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A15A-5756-47B8-9C16-EF30C3E4E1A6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336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C666-08B2-48FB-85DB-1F09E2B30C9E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426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80FC-782D-4914-AFA0-6A7BF441BB3B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422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F6279-C19E-41D7-9D35-2487BCAAB72D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753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253E1-68D2-4AAF-9314-8EFE05D5376E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1D206-20DC-4BC2-B9D6-CF745B3241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548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5400" b="1" dirty="0" smtClean="0"/>
              <a:t>12</a:t>
            </a:r>
            <a:r>
              <a:rPr lang="zh-TW" altLang="en-US" sz="5400" b="1" dirty="0" smtClean="0"/>
              <a:t>年國教大學端的責任</a:t>
            </a:r>
            <a:endParaRPr lang="zh-TW" altLang="en-US" sz="54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張海潮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cxnSp>
        <p:nvCxnSpPr>
          <p:cNvPr id="6" name="直線接點 5"/>
          <p:cNvCxnSpPr/>
          <p:nvPr/>
        </p:nvCxnSpPr>
        <p:spPr>
          <a:xfrm>
            <a:off x="935596" y="3429000"/>
            <a:ext cx="7272808" cy="0"/>
          </a:xfrm>
          <a:prstGeom prst="line">
            <a:avLst/>
          </a:prstGeom>
          <a:ln w="1905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935596" y="3581400"/>
            <a:ext cx="7272808" cy="0"/>
          </a:xfrm>
          <a:prstGeom prst="line">
            <a:avLst/>
          </a:prstGeom>
          <a:ln w="19050" cmpd="dbl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373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系承擔招生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口試</a:t>
            </a:r>
            <a:endParaRPr lang="en-US" altLang="zh-TW" dirty="0" smtClean="0"/>
          </a:p>
          <a:p>
            <a:r>
              <a:rPr lang="zh-TW" altLang="en-US" dirty="0" smtClean="0"/>
              <a:t>筆試</a:t>
            </a:r>
            <a:endParaRPr lang="en-US" altLang="zh-TW" dirty="0" smtClean="0"/>
          </a:p>
          <a:p>
            <a:r>
              <a:rPr lang="zh-TW" altLang="en-US" dirty="0"/>
              <a:t>搶答式口試</a:t>
            </a:r>
          </a:p>
        </p:txBody>
      </p:sp>
      <p:sp>
        <p:nvSpPr>
          <p:cNvPr id="5" name="左大括弧 4"/>
          <p:cNvSpPr/>
          <p:nvPr/>
        </p:nvSpPr>
        <p:spPr>
          <a:xfrm flipH="1">
            <a:off x="3563888" y="2636912"/>
            <a:ext cx="216024" cy="936104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779912" y="2812576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/>
              <a:t>選才？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20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學校統籌招生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業務，書面審</a:t>
            </a:r>
            <a:endParaRPr lang="en-US" altLang="zh-TW" dirty="0" smtClean="0"/>
          </a:p>
          <a:p>
            <a:r>
              <a:rPr lang="zh-TW" altLang="en-US" dirty="0"/>
              <a:t>各種表現</a:t>
            </a:r>
            <a:r>
              <a:rPr lang="zh-TW" altLang="en-US" dirty="0" smtClean="0"/>
              <a:t>資料</a:t>
            </a:r>
            <a:r>
              <a:rPr lang="en-US" altLang="zh-TW" dirty="0" smtClean="0"/>
              <a:t>(</a:t>
            </a:r>
            <a:r>
              <a:rPr lang="zh-TW" altLang="en-US" dirty="0" smtClean="0"/>
              <a:t>搭配面試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4059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大一不分系或分院不分系</a:t>
            </a:r>
            <a:endParaRPr lang="en-US" altLang="zh-TW" dirty="0" smtClean="0"/>
          </a:p>
          <a:p>
            <a:r>
              <a:rPr lang="zh-TW" altLang="en-US" dirty="0"/>
              <a:t>基礎</a:t>
            </a:r>
            <a:r>
              <a:rPr lang="zh-TW" altLang="en-US" dirty="0" smtClean="0"/>
              <a:t>學科</a:t>
            </a:r>
            <a:endParaRPr lang="en-US" altLang="zh-TW" dirty="0" smtClean="0"/>
          </a:p>
          <a:p>
            <a:r>
              <a:rPr lang="zh-TW" altLang="en-US" dirty="0"/>
              <a:t>先修學科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3255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通  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台大通識簡介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什麼</a:t>
            </a:r>
            <a:r>
              <a:rPr lang="zh-TW" altLang="en-US" dirty="0"/>
              <a:t>是通</a:t>
            </a:r>
            <a:r>
              <a:rPr lang="zh-TW" altLang="en-US" dirty="0" smtClean="0"/>
              <a:t>識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 如何</a:t>
            </a:r>
            <a:r>
              <a:rPr lang="zh-TW" altLang="en-US" dirty="0"/>
              <a:t>開通識</a:t>
            </a:r>
            <a:endParaRPr lang="en-US" altLang="zh-TW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60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各系應開的通識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—— </a:t>
            </a:r>
            <a:r>
              <a:rPr lang="zh-TW" altLang="en-US" dirty="0" smtClean="0"/>
              <a:t>系存在的價值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645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數學系開的通識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密碼學</a:t>
            </a:r>
            <a:endParaRPr lang="en-US" altLang="zh-TW" dirty="0" smtClean="0"/>
          </a:p>
          <a:p>
            <a:r>
              <a:rPr lang="zh-TW" altLang="en-US" dirty="0"/>
              <a:t>月球上的</a:t>
            </a:r>
            <a:r>
              <a:rPr lang="zh-TW" altLang="en-US" dirty="0" smtClean="0"/>
              <a:t>鏡子</a:t>
            </a:r>
            <a:endParaRPr lang="en-US" altLang="zh-TW" dirty="0" smtClean="0"/>
          </a:p>
          <a:p>
            <a:r>
              <a:rPr lang="zh-TW" altLang="en-US" dirty="0"/>
              <a:t>古代天文學中的幾何</a:t>
            </a:r>
            <a:r>
              <a:rPr lang="zh-TW" altLang="en-US" dirty="0" smtClean="0"/>
              <a:t>方法</a:t>
            </a:r>
            <a:endParaRPr lang="en-US" altLang="zh-TW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8240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克卜勒量天術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正弦、餘弦定律</a:t>
            </a:r>
            <a:endParaRPr lang="en-US" altLang="zh-TW" dirty="0" smtClean="0"/>
          </a:p>
          <a:p>
            <a:r>
              <a:rPr lang="en-US" altLang="zh-TW" dirty="0" err="1" smtClean="0"/>
              <a:t>Eratothesnes</a:t>
            </a:r>
            <a:r>
              <a:rPr lang="zh-TW" altLang="en-US" dirty="0" smtClean="0"/>
              <a:t>測地球大小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887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內容版面配置區 4"/>
              <p:cNvSpPr>
                <a:spLocks noGrp="1"/>
              </p:cNvSpPr>
              <p:nvPr>
                <p:ph idx="1"/>
              </p:nvPr>
            </p:nvSpPr>
            <p:spPr>
              <a:xfrm>
                <a:off x="1115065" y="692696"/>
                <a:ext cx="7588658" cy="5366329"/>
              </a:xfrm>
            </p:spPr>
            <p:txBody>
              <a:bodyPr>
                <a:normAutofit fontScale="85000" lnSpcReduction="10000"/>
              </a:bodyPr>
              <a:lstStyle/>
              <a:p>
                <a:endParaRPr lang="en-US" altLang="zh-TW" dirty="0" smtClean="0"/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 smtClean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A</a:t>
                </a:r>
                <a:r>
                  <a:rPr lang="zh-TW" altLang="en-US" dirty="0" smtClean="0">
                    <a:latin typeface="+mn-ea"/>
                    <a:cs typeface="Arial Unicode MS" panose="020B0604020202020204" pitchFamily="34" charset="-120"/>
                  </a:rPr>
                  <a:t>：北緯</a:t>
                </a:r>
                <a14:m>
                  <m:oMath xmlns:m="http://schemas.openxmlformats.org/officeDocument/2006/math">
                    <m:r>
                      <a:rPr lang="en-US" altLang="zh-TW" b="1" i="1">
                        <a:latin typeface="Cambria Math"/>
                      </a:rPr>
                      <m:t>𝟐𝟑</m:t>
                    </m:r>
                    <m:r>
                      <a:rPr lang="en-US" altLang="zh-TW" b="1">
                        <a:latin typeface="Cambria Math"/>
                      </a:rPr>
                      <m:t>.</m:t>
                    </m:r>
                    <m:r>
                      <a:rPr lang="en-US" altLang="zh-TW" b="1" i="1">
                        <a:latin typeface="Cambria Math"/>
                      </a:rPr>
                      <m:t>𝟓</m:t>
                    </m:r>
                    <m:r>
                      <a:rPr lang="en-US" altLang="zh-TW" b="1">
                        <a:latin typeface="Cambria Math"/>
                      </a:rPr>
                      <m:t>°</m:t>
                    </m:r>
                  </m:oMath>
                </a14:m>
                <a:r>
                  <a:rPr lang="zh-TW" altLang="en-US" dirty="0" smtClean="0">
                    <a:latin typeface="+mn-ea"/>
                    <a:cs typeface="Arial Unicode MS" panose="020B0604020202020204" pitchFamily="34" charset="-120"/>
                  </a:rPr>
                  <a:t>，</a:t>
                </a:r>
                <a:r>
                  <a:rPr lang="en-US" altLang="zh-TW" dirty="0" smtClean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B</a:t>
                </a:r>
                <a:r>
                  <a:rPr lang="zh-TW" altLang="en-US" dirty="0" smtClean="0">
                    <a:latin typeface="+mn-ea"/>
                    <a:cs typeface="Arial Unicode MS" panose="020B0604020202020204" pitchFamily="34" charset="-120"/>
                  </a:rPr>
                  <a:t>：</a:t>
                </a:r>
                <a14:m>
                  <m:oMath xmlns:m="http://schemas.openxmlformats.org/officeDocument/2006/math">
                    <m:r>
                      <a:rPr lang="en-US" altLang="zh-TW" b="1" i="1">
                        <a:latin typeface="Cambria Math"/>
                      </a:rPr>
                      <m:t>𝟑</m:t>
                    </m:r>
                    <m:r>
                      <a:rPr lang="en-US" altLang="zh-TW" b="1" i="0" smtClean="0">
                        <a:latin typeface="Cambria Math"/>
                      </a:rPr>
                      <m:t>𝟎</m:t>
                    </m:r>
                    <m:r>
                      <a:rPr lang="en-US" altLang="zh-TW" b="1">
                        <a:latin typeface="Cambria Math"/>
                      </a:rPr>
                      <m:t>°</m:t>
                    </m:r>
                  </m:oMath>
                </a14:m>
                <a:r>
                  <a:rPr lang="zh-TW" altLang="en-US" dirty="0" smtClean="0">
                    <a:latin typeface="+mn-ea"/>
                    <a:cs typeface="Arial Unicode MS" panose="020B0604020202020204" pitchFamily="34" charset="-120"/>
                  </a:rPr>
                  <a:t>，∠</a:t>
                </a:r>
                <a:r>
                  <a:rPr lang="en-US" altLang="zh-TW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AOB</a:t>
                </a:r>
                <a:r>
                  <a:rPr lang="en-US" altLang="zh-TW" dirty="0" smtClean="0">
                    <a:latin typeface="+mn-ea"/>
                    <a:cs typeface="Arial Unicode MS" panose="020B0604020202020204" pitchFamily="34" charset="-12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zh-TW" b="1" i="0" smtClean="0">
                        <a:latin typeface="Cambria Math"/>
                      </a:rPr>
                      <m:t>𝟔</m:t>
                    </m:r>
                    <m:r>
                      <a:rPr lang="en-US" altLang="zh-TW" b="1" i="0" smtClean="0">
                        <a:latin typeface="Cambria Math"/>
                      </a:rPr>
                      <m:t>.</m:t>
                    </m:r>
                    <m:r>
                      <a:rPr lang="en-US" altLang="zh-TW" b="1" i="0" smtClean="0">
                        <a:latin typeface="Cambria Math"/>
                      </a:rPr>
                      <m:t>𝟓</m:t>
                    </m:r>
                    <m:r>
                      <a:rPr lang="en-US" altLang="zh-TW" b="1">
                        <a:latin typeface="Cambria Math"/>
                      </a:rPr>
                      <m:t>°</m:t>
                    </m:r>
                  </m:oMath>
                </a14:m>
                <a:r>
                  <a:rPr lang="zh-TW" altLang="en-US" dirty="0" smtClean="0">
                    <a:latin typeface="+mn-ea"/>
                    <a:cs typeface="Arial Unicode MS" panose="020B0604020202020204" pitchFamily="34" charset="-120"/>
                  </a:rPr>
                  <a:t>，</a:t>
                </a:r>
                <a:endParaRPr lang="en-US" altLang="zh-TW" dirty="0" smtClean="0">
                  <a:latin typeface="+mn-ea"/>
                  <a:cs typeface="Arial Unicode MS" panose="020B0604020202020204" pitchFamily="34" charset="-120"/>
                </a:endParaRPr>
              </a:p>
              <a:p>
                <a:pPr marL="0" indent="0">
                  <a:buNone/>
                </a:pPr>
                <a:r>
                  <a:rPr lang="zh-TW" altLang="en-US" dirty="0">
                    <a:latin typeface="+mn-ea"/>
                    <a:cs typeface="Arial Unicode MS" panose="020B0604020202020204" pitchFamily="34" charset="-120"/>
                  </a:rPr>
                  <a:t>知道</a:t>
                </a:r>
                <a:r>
                  <a:rPr lang="en-US" altLang="zh-TW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AB</a:t>
                </a:r>
                <a:r>
                  <a:rPr lang="zh-TW" altLang="en-US" dirty="0">
                    <a:latin typeface="+mn-ea"/>
                    <a:cs typeface="Arial Unicode MS" panose="020B0604020202020204" pitchFamily="34" charset="-120"/>
                  </a:rPr>
                  <a:t>求半徑</a:t>
                </a:r>
                <a:r>
                  <a:rPr lang="en-US" altLang="zh-TW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OA</a:t>
                </a:r>
                <a:r>
                  <a:rPr lang="zh-TW" altLang="en-US" dirty="0" smtClean="0">
                    <a:latin typeface="+mn-ea"/>
                    <a:cs typeface="Arial Unicode MS" panose="020B0604020202020204" pitchFamily="34" charset="-120"/>
                  </a:rPr>
                  <a:t>。</a:t>
                </a:r>
                <a:endParaRPr lang="zh-TW" altLang="en-US" dirty="0">
                  <a:latin typeface="+mn-ea"/>
                  <a:cs typeface="Arial Unicode MS" panose="020B0604020202020204" pitchFamily="34" charset="-120"/>
                </a:endParaRPr>
              </a:p>
            </p:txBody>
          </p:sp>
        </mc:Choice>
        <mc:Fallback>
          <p:sp>
            <p:nvSpPr>
              <p:cNvPr id="5" name="內容版面配置區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065" y="692696"/>
                <a:ext cx="7588658" cy="5366329"/>
              </a:xfrm>
              <a:blipFill rotWithShape="1">
                <a:blip r:embed="rId2"/>
                <a:stretch>
                  <a:fillRect l="-1526" b="-1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群組 40"/>
          <p:cNvGrpSpPr/>
          <p:nvPr/>
        </p:nvGrpSpPr>
        <p:grpSpPr>
          <a:xfrm>
            <a:off x="2929647" y="832089"/>
            <a:ext cx="3946609" cy="3658426"/>
            <a:chOff x="2865682" y="476671"/>
            <a:chExt cx="4154591" cy="3851221"/>
          </a:xfrm>
        </p:grpSpPr>
        <p:grpSp>
          <p:nvGrpSpPr>
            <p:cNvPr id="40" name="群組 39"/>
            <p:cNvGrpSpPr/>
            <p:nvPr/>
          </p:nvGrpSpPr>
          <p:grpSpPr>
            <a:xfrm>
              <a:off x="2865682" y="476671"/>
              <a:ext cx="4154591" cy="3851221"/>
              <a:chOff x="2865682" y="476671"/>
              <a:chExt cx="4154591" cy="3851221"/>
            </a:xfrm>
          </p:grpSpPr>
          <p:grpSp>
            <p:nvGrpSpPr>
              <p:cNvPr id="7" name="群組 6"/>
              <p:cNvGrpSpPr/>
              <p:nvPr/>
            </p:nvGrpSpPr>
            <p:grpSpPr>
              <a:xfrm>
                <a:off x="2865682" y="476671"/>
                <a:ext cx="4154591" cy="3851221"/>
                <a:chOff x="3785021" y="2505427"/>
                <a:chExt cx="4414253" cy="4091923"/>
              </a:xfrm>
            </p:grpSpPr>
            <p:grpSp>
              <p:nvGrpSpPr>
                <p:cNvPr id="13" name="群組 12"/>
                <p:cNvGrpSpPr/>
                <p:nvPr/>
              </p:nvGrpSpPr>
              <p:grpSpPr>
                <a:xfrm>
                  <a:off x="3785021" y="2505427"/>
                  <a:ext cx="4414253" cy="4091923"/>
                  <a:chOff x="3785021" y="2505427"/>
                  <a:chExt cx="4414253" cy="4091923"/>
                </a:xfrm>
              </p:grpSpPr>
              <p:sp>
                <p:nvSpPr>
                  <p:cNvPr id="18" name="橢圓 17"/>
                  <p:cNvSpPr/>
                  <p:nvPr/>
                </p:nvSpPr>
                <p:spPr>
                  <a:xfrm>
                    <a:off x="3785021" y="3362099"/>
                    <a:ext cx="3235251" cy="3235251"/>
                  </a:xfrm>
                  <a:prstGeom prst="ellipse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cxnSp>
                <p:nvCxnSpPr>
                  <p:cNvPr id="19" name="直線接點 18"/>
                  <p:cNvCxnSpPr>
                    <a:endCxn id="16" idx="7"/>
                  </p:cNvCxnSpPr>
                  <p:nvPr/>
                </p:nvCxnSpPr>
                <p:spPr>
                  <a:xfrm flipH="1">
                    <a:off x="6806304" y="3830224"/>
                    <a:ext cx="400920" cy="221192"/>
                  </a:xfrm>
                  <a:prstGeom prst="line">
                    <a:avLst/>
                  </a:prstGeom>
                  <a:ln w="19050"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直線接點 19"/>
                  <p:cNvCxnSpPr/>
                  <p:nvPr/>
                </p:nvCxnSpPr>
                <p:spPr>
                  <a:xfrm flipV="1">
                    <a:off x="6441823" y="3012780"/>
                    <a:ext cx="486048" cy="612069"/>
                  </a:xfrm>
                  <a:prstGeom prst="line">
                    <a:avLst/>
                  </a:prstGeom>
                  <a:ln w="19050"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直線接點 21"/>
                  <p:cNvCxnSpPr/>
                  <p:nvPr/>
                </p:nvCxnSpPr>
                <p:spPr>
                  <a:xfrm flipH="1">
                    <a:off x="6516087" y="2505427"/>
                    <a:ext cx="1187162" cy="813386"/>
                  </a:xfrm>
                  <a:prstGeom prst="line">
                    <a:avLst/>
                  </a:prstGeom>
                  <a:ln w="19050">
                    <a:prstDash val="solid"/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線接點 22"/>
                  <p:cNvCxnSpPr/>
                  <p:nvPr/>
                </p:nvCxnSpPr>
                <p:spPr>
                  <a:xfrm flipH="1">
                    <a:off x="7207224" y="3225282"/>
                    <a:ext cx="992050" cy="604942"/>
                  </a:xfrm>
                  <a:prstGeom prst="line">
                    <a:avLst/>
                  </a:prstGeom>
                  <a:ln w="19050">
                    <a:headEnd type="none" w="med" len="med"/>
                    <a:tailEnd type="arrow" w="med" len="med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直線接點 23"/>
                  <p:cNvCxnSpPr/>
                  <p:nvPr/>
                </p:nvCxnSpPr>
                <p:spPr>
                  <a:xfrm flipV="1">
                    <a:off x="5425154" y="4112108"/>
                    <a:ext cx="1320457" cy="856679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直線接點 24"/>
                  <p:cNvCxnSpPr>
                    <a:stCxn id="14" idx="7"/>
                    <a:endCxn id="12" idx="0"/>
                  </p:cNvCxnSpPr>
                  <p:nvPr/>
                </p:nvCxnSpPr>
                <p:spPr>
                  <a:xfrm flipH="1">
                    <a:off x="5397059" y="3624849"/>
                    <a:ext cx="1031333" cy="1354876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直線接點 25"/>
                  <p:cNvCxnSpPr>
                    <a:endCxn id="18" idx="6"/>
                  </p:cNvCxnSpPr>
                  <p:nvPr/>
                </p:nvCxnSpPr>
                <p:spPr>
                  <a:xfrm>
                    <a:off x="5431420" y="4979723"/>
                    <a:ext cx="1588852" cy="1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流程圖: 接點 13"/>
                <p:cNvSpPr/>
                <p:nvPr/>
              </p:nvSpPr>
              <p:spPr>
                <a:xfrm>
                  <a:off x="6336208" y="3609032"/>
                  <a:ext cx="108000" cy="108000"/>
                </a:xfrm>
                <a:prstGeom prst="flowChartConnector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6" name="流程圖: 接點 15"/>
                <p:cNvSpPr/>
                <p:nvPr/>
              </p:nvSpPr>
              <p:spPr>
                <a:xfrm>
                  <a:off x="6714120" y="4035600"/>
                  <a:ext cx="108000" cy="108000"/>
                </a:xfrm>
                <a:prstGeom prst="flowChartConnector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7" name="流程圖: 接點 16"/>
                <p:cNvSpPr/>
                <p:nvPr/>
              </p:nvSpPr>
              <p:spPr>
                <a:xfrm>
                  <a:off x="5348646" y="4925724"/>
                  <a:ext cx="108000" cy="108000"/>
                </a:xfrm>
                <a:prstGeom prst="flowChartConnector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11" name="文字方塊 10"/>
              <p:cNvSpPr txBox="1"/>
              <p:nvPr/>
            </p:nvSpPr>
            <p:spPr>
              <a:xfrm>
                <a:off x="4793328" y="1959223"/>
                <a:ext cx="4834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>
                    <a:latin typeface="新細明體"/>
                    <a:ea typeface="新細明體"/>
                  </a:rPr>
                  <a:t>╮</a:t>
                </a:r>
                <a:endParaRPr lang="zh-TW" altLang="en-US" sz="2400" dirty="0"/>
              </a:p>
            </p:txBody>
          </p:sp>
        </p:grpSp>
        <p:grpSp>
          <p:nvGrpSpPr>
            <p:cNvPr id="39" name="群組 38"/>
            <p:cNvGrpSpPr/>
            <p:nvPr/>
          </p:nvGrpSpPr>
          <p:grpSpPr>
            <a:xfrm>
              <a:off x="4169725" y="1394040"/>
              <a:ext cx="2052749" cy="1873045"/>
              <a:chOff x="4169725" y="1394040"/>
              <a:chExt cx="2052749" cy="1873045"/>
            </a:xfrm>
          </p:grpSpPr>
          <p:sp>
            <p:nvSpPr>
              <p:cNvPr id="9" name="文字方塊 8"/>
              <p:cNvSpPr txBox="1"/>
              <p:nvPr/>
            </p:nvSpPr>
            <p:spPr>
              <a:xfrm>
                <a:off x="5796136" y="1844824"/>
                <a:ext cx="4263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A</a:t>
                </a:r>
                <a:endParaRPr lang="zh-TW" altLang="en-US" sz="2400" dirty="0"/>
              </a:p>
            </p:txBody>
          </p:sp>
          <p:sp>
            <p:nvSpPr>
              <p:cNvPr id="10" name="文字方塊 9"/>
              <p:cNvSpPr txBox="1"/>
              <p:nvPr/>
            </p:nvSpPr>
            <p:spPr>
              <a:xfrm>
                <a:off x="4736591" y="1394040"/>
                <a:ext cx="4263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B</a:t>
                </a:r>
                <a:endParaRPr lang="zh-TW" altLang="en-US" sz="2400" dirty="0"/>
              </a:p>
            </p:txBody>
          </p:sp>
          <p:sp>
            <p:nvSpPr>
              <p:cNvPr id="12" name="文字方塊 11"/>
              <p:cNvSpPr txBox="1"/>
              <p:nvPr/>
            </p:nvSpPr>
            <p:spPr>
              <a:xfrm>
                <a:off x="4169725" y="2805420"/>
                <a:ext cx="4263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O</a:t>
                </a:r>
                <a:endParaRPr lang="zh-TW" altLang="en-US" sz="2400" dirty="0"/>
              </a:p>
            </p:txBody>
          </p:sp>
          <p:sp>
            <p:nvSpPr>
              <p:cNvPr id="38" name="文字方塊 37"/>
              <p:cNvSpPr txBox="1"/>
              <p:nvPr/>
            </p:nvSpPr>
            <p:spPr>
              <a:xfrm>
                <a:off x="4865834" y="1887215"/>
                <a:ext cx="5625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>
                    <a:latin typeface="新細明體"/>
                    <a:ea typeface="新細明體"/>
                  </a:rPr>
                  <a:t>╮</a:t>
                </a:r>
                <a:endParaRPr lang="zh-TW" altLang="en-US" sz="2400" dirty="0"/>
              </a:p>
            </p:txBody>
          </p:sp>
        </p:grp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3505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Aristarchus</a:t>
            </a:r>
            <a:r>
              <a:rPr lang="zh-TW" altLang="en-US" dirty="0" smtClean="0"/>
              <a:t>測日地、月地距離比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內容版面配置區 4"/>
              <p:cNvSpPr>
                <a:spLocks noGrp="1"/>
              </p:cNvSpPr>
              <p:nvPr>
                <p:ph idx="1"/>
              </p:nvPr>
            </p:nvSpPr>
            <p:spPr>
              <a:xfrm>
                <a:off x="5580112" y="2744924"/>
                <a:ext cx="2592288" cy="1656184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zh-TW" altLang="en-US" dirty="0" smtClean="0"/>
                  <a:t>月地</a:t>
                </a:r>
                <a:r>
                  <a:rPr lang="en-US" altLang="zh-TW" dirty="0" smtClean="0"/>
                  <a:t>/</a:t>
                </a:r>
                <a:r>
                  <a:rPr lang="zh-TW" altLang="en-US" dirty="0" smtClean="0"/>
                  <a:t>日地  </a:t>
                </a:r>
                <a:r>
                  <a:rPr lang="zh-TW" altLang="en-US" dirty="0" smtClean="0"/>
                  <a:t>         </a:t>
                </a:r>
                <a:r>
                  <a:rPr lang="en-US" altLang="zh-TW" dirty="0" smtClean="0">
                    <a:latin typeface="+mn-ea"/>
                  </a:rPr>
                  <a:t>=</a:t>
                </a:r>
                <a:r>
                  <a:rPr lang="zh-TW" altLang="en-US" dirty="0" smtClean="0">
                    <a:latin typeface="+mn-ea"/>
                    <a:cs typeface="Arial Unicode MS" panose="020B0604020202020204" pitchFamily="34" charset="-12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zh-TW" altLang="zh-TW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altLang="zh-TW" b="1" i="0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en-US" altLang="zh-TW" b="1" i="0" smtClean="0">
                            <a:latin typeface="Cambria Math"/>
                          </a:rPr>
                          <m:t>𝟑</m:t>
                        </m:r>
                        <m:r>
                          <a:rPr lang="en-US" altLang="zh-TW" b="1" i="0" smtClean="0">
                            <a:latin typeface="Cambria Math"/>
                          </a:rPr>
                          <m:t>°</m:t>
                        </m:r>
                      </m:e>
                    </m:func>
                  </m:oMath>
                </a14:m>
                <a:r>
                  <a:rPr lang="zh-TW" altLang="en-US" dirty="0" smtClean="0">
                    <a:latin typeface="+mn-ea"/>
                    <a:cs typeface="Arial Unicode MS" panose="020B0604020202020204" pitchFamily="34" charset="-120"/>
                  </a:rPr>
                  <a:t>          </a:t>
                </a:r>
                <a:r>
                  <a:rPr lang="zh-TW" altLang="en-US" dirty="0" smtClean="0">
                    <a:latin typeface="+mn-ea"/>
                    <a:cs typeface="Arial Unicode MS" panose="020B0604020202020204" pitchFamily="34" charset="-120"/>
                  </a:rPr>
                  <a:t>     </a:t>
                </a:r>
                <a:r>
                  <a:rPr lang="en-US" altLang="zh-TW" dirty="0" smtClean="0">
                    <a:latin typeface="+mn-ea"/>
                    <a:cs typeface="Arial Unicode MS" panose="020B0604020202020204" pitchFamily="34" charset="-120"/>
                  </a:rPr>
                  <a:t>= </a:t>
                </a:r>
                <a:r>
                  <a:rPr lang="en-US" altLang="zh-TW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0.05 =1/20</a:t>
                </a:r>
                <a:endParaRPr lang="zh-TW" altLang="en-US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mc:Choice>
        <mc:Fallback>
          <p:sp>
            <p:nvSpPr>
              <p:cNvPr id="5" name="內容版面配置區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80112" y="2744924"/>
                <a:ext cx="2592288" cy="1656184"/>
              </a:xfrm>
              <a:blipFill rotWithShape="1">
                <a:blip r:embed="rId2"/>
                <a:stretch>
                  <a:fillRect l="-3756" b="-73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群組 22"/>
          <p:cNvGrpSpPr/>
          <p:nvPr/>
        </p:nvGrpSpPr>
        <p:grpSpPr>
          <a:xfrm>
            <a:off x="1907704" y="2420888"/>
            <a:ext cx="2979380" cy="3341985"/>
            <a:chOff x="1907704" y="2420888"/>
            <a:chExt cx="2979380" cy="3341985"/>
          </a:xfrm>
        </p:grpSpPr>
        <p:grpSp>
          <p:nvGrpSpPr>
            <p:cNvPr id="22" name="群組 21"/>
            <p:cNvGrpSpPr/>
            <p:nvPr/>
          </p:nvGrpSpPr>
          <p:grpSpPr>
            <a:xfrm>
              <a:off x="1907704" y="2529993"/>
              <a:ext cx="2979380" cy="3232880"/>
              <a:chOff x="1907704" y="2529993"/>
              <a:chExt cx="2979380" cy="3232880"/>
            </a:xfrm>
          </p:grpSpPr>
          <p:sp>
            <p:nvSpPr>
              <p:cNvPr id="13" name="文字方塊 12"/>
              <p:cNvSpPr txBox="1"/>
              <p:nvPr/>
            </p:nvSpPr>
            <p:spPr>
              <a:xfrm>
                <a:off x="3662949" y="5301208"/>
                <a:ext cx="4049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b="1" dirty="0"/>
                  <a:t>日</a:t>
                </a:r>
              </a:p>
            </p:txBody>
          </p:sp>
          <p:sp>
            <p:nvSpPr>
              <p:cNvPr id="14" name="文字方塊 13"/>
              <p:cNvSpPr txBox="1"/>
              <p:nvPr/>
            </p:nvSpPr>
            <p:spPr>
              <a:xfrm>
                <a:off x="4337035" y="2529993"/>
                <a:ext cx="4049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b="1" dirty="0"/>
                  <a:t>月</a:t>
                </a:r>
              </a:p>
            </p:txBody>
          </p:sp>
          <p:sp>
            <p:nvSpPr>
              <p:cNvPr id="15" name="文字方塊 14"/>
              <p:cNvSpPr txBox="1"/>
              <p:nvPr/>
            </p:nvSpPr>
            <p:spPr>
              <a:xfrm>
                <a:off x="1907704" y="2924944"/>
                <a:ext cx="4049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400" b="1" dirty="0"/>
                  <a:t>地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" name="文字方塊 16"/>
                  <p:cNvSpPr txBox="1"/>
                  <p:nvPr/>
                </p:nvSpPr>
                <p:spPr>
                  <a:xfrm>
                    <a:off x="2168684" y="3861048"/>
                    <a:ext cx="74713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400" b="1" i="0" smtClean="0">
                              <a:latin typeface="Cambria Math"/>
                            </a:rPr>
                            <m:t>𝟖𝟕</m:t>
                          </m:r>
                          <m:r>
                            <a:rPr lang="en-US" altLang="zh-TW" sz="2400" b="1">
                              <a:latin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zh-TW" altLang="en-US" sz="2400" dirty="0"/>
                  </a:p>
                </p:txBody>
              </p:sp>
            </mc:Choice>
            <mc:Fallback xmlns="">
              <p:sp>
                <p:nvSpPr>
                  <p:cNvPr id="17" name="文字方塊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68684" y="3861048"/>
                    <a:ext cx="747132" cy="46166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文字方塊 17"/>
                  <p:cNvSpPr txBox="1"/>
                  <p:nvPr/>
                </p:nvSpPr>
                <p:spPr>
                  <a:xfrm>
                    <a:off x="4139952" y="4488802"/>
                    <a:ext cx="74713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400" b="1" i="0" smtClean="0">
                              <a:latin typeface="Cambria Math"/>
                            </a:rPr>
                            <m:t>𝟑</m:t>
                          </m:r>
                          <m:r>
                            <a:rPr lang="en-US" altLang="zh-TW" sz="2400" b="1">
                              <a:latin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zh-TW" altLang="en-US" sz="2400" dirty="0"/>
                  </a:p>
                </p:txBody>
              </p:sp>
            </mc:Choice>
            <mc:Fallback xmlns="">
              <p:sp>
                <p:nvSpPr>
                  <p:cNvPr id="18" name="文字方塊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39952" y="4488802"/>
                    <a:ext cx="747132" cy="461665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1" name="群組 20"/>
            <p:cNvGrpSpPr/>
            <p:nvPr/>
          </p:nvGrpSpPr>
          <p:grpSpPr>
            <a:xfrm>
              <a:off x="2096542" y="2420888"/>
              <a:ext cx="2511063" cy="2880320"/>
              <a:chOff x="2096542" y="2420888"/>
              <a:chExt cx="2511063" cy="2880320"/>
            </a:xfrm>
          </p:grpSpPr>
          <p:sp>
            <p:nvSpPr>
              <p:cNvPr id="8" name="等腰三角形 7"/>
              <p:cNvSpPr/>
              <p:nvPr/>
            </p:nvSpPr>
            <p:spPr>
              <a:xfrm flipV="1">
                <a:off x="2483768" y="3187824"/>
                <a:ext cx="1440160" cy="2113384"/>
              </a:xfrm>
              <a:prstGeom prst="triangle">
                <a:avLst>
                  <a:gd name="adj" fmla="val 100000"/>
                </a:avLst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2" name="群組 11"/>
              <p:cNvGrpSpPr/>
              <p:nvPr/>
            </p:nvGrpSpPr>
            <p:grpSpPr>
              <a:xfrm>
                <a:off x="3599892" y="2420888"/>
                <a:ext cx="648072" cy="648072"/>
                <a:chOff x="5004048" y="4725144"/>
                <a:chExt cx="1224136" cy="1224136"/>
              </a:xfrm>
            </p:grpSpPr>
            <p:sp>
              <p:nvSpPr>
                <p:cNvPr id="10" name="圓形圖 9"/>
                <p:cNvSpPr/>
                <p:nvPr/>
              </p:nvSpPr>
              <p:spPr>
                <a:xfrm>
                  <a:off x="5004048" y="4725144"/>
                  <a:ext cx="1224000" cy="1224136"/>
                </a:xfrm>
                <a:prstGeom prst="pie">
                  <a:avLst>
                    <a:gd name="adj1" fmla="val 0"/>
                    <a:gd name="adj2" fmla="val 10880143"/>
                  </a:avLst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圓形圖 10"/>
                <p:cNvSpPr/>
                <p:nvPr/>
              </p:nvSpPr>
              <p:spPr>
                <a:xfrm flipV="1">
                  <a:off x="5004184" y="4725144"/>
                  <a:ext cx="1224000" cy="1224136"/>
                </a:xfrm>
                <a:prstGeom prst="pie">
                  <a:avLst>
                    <a:gd name="adj1" fmla="val 21593793"/>
                    <a:gd name="adj2" fmla="val 10880143"/>
                  </a:avLst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弧形 18"/>
              <p:cNvSpPr/>
              <p:nvPr/>
            </p:nvSpPr>
            <p:spPr>
              <a:xfrm rot="17605150">
                <a:off x="3896530" y="4544538"/>
                <a:ext cx="610292" cy="811859"/>
              </a:xfrm>
              <a:prstGeom prst="arc">
                <a:avLst>
                  <a:gd name="adj1" fmla="val 15484522"/>
                  <a:gd name="adj2" fmla="val 0"/>
                </a:avLst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弧形 19"/>
              <p:cNvSpPr/>
              <p:nvPr/>
            </p:nvSpPr>
            <p:spPr>
              <a:xfrm rot="3156739">
                <a:off x="2197326" y="3270830"/>
                <a:ext cx="610292" cy="811859"/>
              </a:xfrm>
              <a:prstGeom prst="arc">
                <a:avLst>
                  <a:gd name="adj1" fmla="val 15484522"/>
                  <a:gd name="adj2" fmla="val 0"/>
                </a:avLst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0567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中國周髀的成就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日高</a:t>
            </a:r>
            <a:r>
              <a:rPr lang="en-US" altLang="zh-TW" dirty="0" smtClean="0"/>
              <a:t>8</a:t>
            </a:r>
            <a:r>
              <a:rPr lang="zh-TW" altLang="en-US" dirty="0" smtClean="0"/>
              <a:t>萬里，與地平行移動。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139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公立高中</a:t>
            </a:r>
            <a:r>
              <a:rPr lang="en-US" altLang="zh-TW" dirty="0" smtClean="0"/>
              <a:t>1/3</a:t>
            </a:r>
          </a:p>
          <a:p>
            <a:r>
              <a:rPr lang="zh-TW" altLang="en-US" dirty="0" smtClean="0"/>
              <a:t>私立高職</a:t>
            </a:r>
            <a:r>
              <a:rPr lang="en-US" altLang="zh-TW" dirty="0" smtClean="0"/>
              <a:t>1/4</a:t>
            </a:r>
          </a:p>
          <a:p>
            <a:r>
              <a:rPr lang="zh-TW" altLang="en-US" dirty="0" smtClean="0"/>
              <a:t>私立高中</a:t>
            </a:r>
            <a:r>
              <a:rPr lang="en-US" altLang="zh-TW" dirty="0" smtClean="0"/>
              <a:t>1/5</a:t>
            </a:r>
          </a:p>
          <a:p>
            <a:r>
              <a:rPr lang="zh-TW" altLang="en-US" dirty="0" smtClean="0"/>
              <a:t>公立高職</a:t>
            </a:r>
            <a:r>
              <a:rPr lang="en-US" altLang="zh-TW" dirty="0" smtClean="0"/>
              <a:t>1/6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42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數學學測 </a:t>
            </a:r>
            <a:r>
              <a:rPr lang="en-US" altLang="zh-TW" dirty="0" smtClean="0"/>
              <a:t>(2014/1)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滿分</a:t>
            </a:r>
            <a:r>
              <a:rPr lang="en-US" altLang="zh-TW" dirty="0" smtClean="0"/>
              <a:t>2461</a:t>
            </a:r>
            <a:r>
              <a:rPr lang="zh-TW" altLang="en-US" dirty="0" smtClean="0"/>
              <a:t>人</a:t>
            </a:r>
            <a:endParaRPr lang="en-US" altLang="zh-TW" dirty="0" smtClean="0"/>
          </a:p>
          <a:p>
            <a:r>
              <a:rPr lang="zh-TW" altLang="en-US" dirty="0"/>
              <a:t>滿級分</a:t>
            </a:r>
            <a:r>
              <a:rPr lang="en-US" altLang="zh-TW" dirty="0"/>
              <a:t>6749</a:t>
            </a:r>
            <a:r>
              <a:rPr lang="zh-TW" altLang="en-US" dirty="0" smtClean="0"/>
              <a:t>人</a:t>
            </a:r>
            <a:endParaRPr lang="en-US" altLang="zh-TW" dirty="0" smtClean="0"/>
          </a:p>
          <a:p>
            <a:r>
              <a:rPr lang="en-US" altLang="zh-TW" dirty="0" smtClean="0"/>
              <a:t>14</a:t>
            </a:r>
            <a:r>
              <a:rPr lang="zh-TW" altLang="en-US" dirty="0" smtClean="0"/>
              <a:t>級分</a:t>
            </a:r>
            <a:r>
              <a:rPr lang="en-US" altLang="zh-TW" dirty="0" smtClean="0"/>
              <a:t>7476</a:t>
            </a:r>
            <a:r>
              <a:rPr lang="zh-TW" altLang="en-US" dirty="0" smtClean="0"/>
              <a:t>人</a:t>
            </a:r>
            <a:endParaRPr lang="en-US" altLang="zh-TW" dirty="0" smtClean="0"/>
          </a:p>
          <a:p>
            <a:r>
              <a:rPr lang="zh-TW" altLang="en-US" dirty="0"/>
              <a:t>平均</a:t>
            </a:r>
            <a:r>
              <a:rPr lang="en-US" altLang="zh-TW" dirty="0"/>
              <a:t>51</a:t>
            </a:r>
            <a:r>
              <a:rPr lang="zh-TW" altLang="en-US" dirty="0"/>
              <a:t>分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985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全國同一本綱要</a:t>
            </a:r>
            <a:endParaRPr lang="en-US" altLang="zh-TW" dirty="0" smtClean="0"/>
          </a:p>
          <a:p>
            <a:r>
              <a:rPr lang="zh-TW" altLang="en-US" dirty="0"/>
              <a:t>中間程度</a:t>
            </a:r>
            <a:r>
              <a:rPr lang="zh-TW" altLang="en-US" dirty="0" smtClean="0"/>
              <a:t>考題</a:t>
            </a:r>
            <a:endParaRPr lang="en-US" altLang="zh-TW" dirty="0" smtClean="0"/>
          </a:p>
          <a:p>
            <a:r>
              <a:rPr lang="zh-TW" altLang="en-US" dirty="0" smtClean="0"/>
              <a:t>淺碟學習</a:t>
            </a:r>
            <a:endParaRPr lang="en-US" altLang="zh-TW" dirty="0" smtClean="0"/>
          </a:p>
          <a:p>
            <a:r>
              <a:rPr lang="zh-TW" altLang="en-US" dirty="0"/>
              <a:t>速度非深度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556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</a:t>
            </a:r>
            <a:r>
              <a:rPr lang="zh-TW" altLang="en-US" dirty="0" smtClean="0"/>
              <a:t>英文</a:t>
            </a:r>
            <a:r>
              <a:rPr lang="en-US" altLang="zh-TW" dirty="0" smtClean="0"/>
              <a:t>)</a:t>
            </a:r>
            <a:r>
              <a:rPr lang="zh-TW" altLang="en-US" dirty="0" smtClean="0"/>
              <a:t>閱讀能力</a:t>
            </a:r>
            <a:endParaRPr lang="en-US" altLang="zh-TW" dirty="0" smtClean="0"/>
          </a:p>
          <a:p>
            <a:r>
              <a:rPr lang="zh-TW" altLang="en-US" dirty="0"/>
              <a:t>自學</a:t>
            </a:r>
            <a:r>
              <a:rPr lang="zh-TW" altLang="en-US" dirty="0" smtClean="0"/>
              <a:t>能力</a:t>
            </a:r>
            <a:endParaRPr lang="en-US" altLang="zh-TW" dirty="0" smtClean="0"/>
          </a:p>
          <a:p>
            <a:r>
              <a:rPr lang="zh-TW" altLang="en-US" dirty="0"/>
              <a:t>思辨能力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549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十二年國教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砍</a:t>
            </a:r>
            <a:r>
              <a:rPr lang="en-US" altLang="zh-TW" dirty="0" smtClean="0"/>
              <a:t>1/4</a:t>
            </a:r>
            <a:r>
              <a:rPr lang="zh-TW" altLang="en-US" dirty="0" smtClean="0"/>
              <a:t>必修學分</a:t>
            </a:r>
            <a:endParaRPr lang="en-US" altLang="zh-TW" dirty="0" smtClean="0"/>
          </a:p>
          <a:p>
            <a:r>
              <a:rPr lang="zh-TW" altLang="en-US" dirty="0"/>
              <a:t>增加選修，大考考或不考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3077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國中基測十年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四選一選擇題</a:t>
            </a:r>
            <a:endParaRPr lang="en-US" altLang="zh-TW" dirty="0" smtClean="0"/>
          </a:p>
          <a:p>
            <a:r>
              <a:rPr lang="zh-TW" altLang="en-US" dirty="0"/>
              <a:t>中間偏易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128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選擇式證明題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2085180"/>
            <a:ext cx="7715200" cy="3921299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如果要證圓心角等於兩倍圓周角，要畫哪條輔助線？</a:t>
            </a:r>
            <a:endParaRPr lang="zh-TW" altLang="en-US" dirty="0"/>
          </a:p>
        </p:txBody>
      </p:sp>
      <p:grpSp>
        <p:nvGrpSpPr>
          <p:cNvPr id="51" name="群組 50"/>
          <p:cNvGrpSpPr/>
          <p:nvPr/>
        </p:nvGrpSpPr>
        <p:grpSpPr>
          <a:xfrm>
            <a:off x="3424108" y="3001537"/>
            <a:ext cx="3600400" cy="3253067"/>
            <a:chOff x="3491880" y="3200269"/>
            <a:chExt cx="3600400" cy="3253067"/>
          </a:xfrm>
        </p:grpSpPr>
        <p:grpSp>
          <p:nvGrpSpPr>
            <p:cNvPr id="44" name="群組 43"/>
            <p:cNvGrpSpPr/>
            <p:nvPr/>
          </p:nvGrpSpPr>
          <p:grpSpPr>
            <a:xfrm>
              <a:off x="3635896" y="3200269"/>
              <a:ext cx="3456384" cy="3253067"/>
              <a:chOff x="3563888" y="3140968"/>
              <a:chExt cx="3672408" cy="3456384"/>
            </a:xfrm>
          </p:grpSpPr>
          <p:grpSp>
            <p:nvGrpSpPr>
              <p:cNvPr id="43" name="群組 42"/>
              <p:cNvGrpSpPr/>
              <p:nvPr/>
            </p:nvGrpSpPr>
            <p:grpSpPr>
              <a:xfrm>
                <a:off x="3563888" y="3140968"/>
                <a:ext cx="3672408" cy="3456384"/>
                <a:chOff x="3563888" y="3140968"/>
                <a:chExt cx="3672408" cy="3456384"/>
              </a:xfrm>
            </p:grpSpPr>
            <p:sp>
              <p:nvSpPr>
                <p:cNvPr id="4" name="橢圓 3"/>
                <p:cNvSpPr/>
                <p:nvPr/>
              </p:nvSpPr>
              <p:spPr>
                <a:xfrm>
                  <a:off x="3785021" y="3362099"/>
                  <a:ext cx="3235251" cy="3235251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6" name="直線接點 5"/>
                <p:cNvCxnSpPr/>
                <p:nvPr/>
              </p:nvCxnSpPr>
              <p:spPr>
                <a:xfrm>
                  <a:off x="5580112" y="3140968"/>
                  <a:ext cx="1656184" cy="1137270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接點 15"/>
                <p:cNvCxnSpPr/>
                <p:nvPr/>
              </p:nvCxnSpPr>
              <p:spPr>
                <a:xfrm flipV="1">
                  <a:off x="6192192" y="5373217"/>
                  <a:ext cx="972096" cy="1224135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接點 16"/>
                <p:cNvCxnSpPr/>
                <p:nvPr/>
              </p:nvCxnSpPr>
              <p:spPr>
                <a:xfrm>
                  <a:off x="3563888" y="4653136"/>
                  <a:ext cx="648072" cy="1728192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線接點 23"/>
                <p:cNvCxnSpPr/>
                <p:nvPr/>
              </p:nvCxnSpPr>
              <p:spPr>
                <a:xfrm flipH="1">
                  <a:off x="4405482" y="3613520"/>
                  <a:ext cx="1989221" cy="2675702"/>
                </a:xfrm>
                <a:prstGeom prst="line">
                  <a:avLst/>
                </a:prstGeom>
                <a:ln w="19050"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接點 32"/>
                <p:cNvCxnSpPr/>
                <p:nvPr/>
              </p:nvCxnSpPr>
              <p:spPr>
                <a:xfrm>
                  <a:off x="6390208" y="3681040"/>
                  <a:ext cx="313258" cy="226824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接點 33"/>
                <p:cNvCxnSpPr/>
                <p:nvPr/>
              </p:nvCxnSpPr>
              <p:spPr>
                <a:xfrm flipV="1">
                  <a:off x="3798241" y="5013176"/>
                  <a:ext cx="1604405" cy="4655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線接點 34"/>
                <p:cNvCxnSpPr>
                  <a:stCxn id="12" idx="7"/>
                  <a:endCxn id="13" idx="1"/>
                </p:cNvCxnSpPr>
                <p:nvPr/>
              </p:nvCxnSpPr>
              <p:spPr>
                <a:xfrm flipH="1">
                  <a:off x="3814057" y="3624848"/>
                  <a:ext cx="2614335" cy="183619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接點 39"/>
                <p:cNvCxnSpPr/>
                <p:nvPr/>
              </p:nvCxnSpPr>
              <p:spPr>
                <a:xfrm>
                  <a:off x="5431420" y="4979724"/>
                  <a:ext cx="1300820" cy="951548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流程圖: 接點 11"/>
              <p:cNvSpPr/>
              <p:nvPr/>
            </p:nvSpPr>
            <p:spPr>
              <a:xfrm>
                <a:off x="6336208" y="3609032"/>
                <a:ext cx="108000" cy="108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流程圖: 接點 12"/>
              <p:cNvSpPr/>
              <p:nvPr/>
            </p:nvSpPr>
            <p:spPr>
              <a:xfrm>
                <a:off x="3798241" y="5445224"/>
                <a:ext cx="108000" cy="108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流程圖: 接點 13"/>
              <p:cNvSpPr/>
              <p:nvPr/>
            </p:nvSpPr>
            <p:spPr>
              <a:xfrm>
                <a:off x="6649466" y="5877272"/>
                <a:ext cx="108000" cy="108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5" name="流程圖: 接點 14"/>
              <p:cNvSpPr/>
              <p:nvPr/>
            </p:nvSpPr>
            <p:spPr>
              <a:xfrm>
                <a:off x="5348646" y="4925724"/>
                <a:ext cx="108000" cy="108000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50" name="群組 49"/>
            <p:cNvGrpSpPr/>
            <p:nvPr/>
          </p:nvGrpSpPr>
          <p:grpSpPr>
            <a:xfrm>
              <a:off x="3491880" y="3284984"/>
              <a:ext cx="3528392" cy="2952328"/>
              <a:chOff x="3491880" y="3284984"/>
              <a:chExt cx="3528392" cy="2952328"/>
            </a:xfrm>
          </p:grpSpPr>
          <p:sp>
            <p:nvSpPr>
              <p:cNvPr id="45" name="文字方塊 44"/>
              <p:cNvSpPr txBox="1"/>
              <p:nvPr/>
            </p:nvSpPr>
            <p:spPr>
              <a:xfrm>
                <a:off x="3491880" y="5239794"/>
                <a:ext cx="4263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A</a:t>
                </a:r>
                <a:endParaRPr lang="zh-TW" altLang="en-US" sz="2400" dirty="0"/>
              </a:p>
            </p:txBody>
          </p:sp>
          <p:sp>
            <p:nvSpPr>
              <p:cNvPr id="46" name="文字方塊 45"/>
              <p:cNvSpPr txBox="1"/>
              <p:nvPr/>
            </p:nvSpPr>
            <p:spPr>
              <a:xfrm>
                <a:off x="6593934" y="5775647"/>
                <a:ext cx="4263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B</a:t>
                </a:r>
                <a:endParaRPr lang="zh-TW" altLang="en-US" sz="2400" dirty="0"/>
              </a:p>
            </p:txBody>
          </p:sp>
          <p:sp>
            <p:nvSpPr>
              <p:cNvPr id="47" name="文字方塊 46"/>
              <p:cNvSpPr txBox="1"/>
              <p:nvPr/>
            </p:nvSpPr>
            <p:spPr>
              <a:xfrm>
                <a:off x="6305902" y="3284984"/>
                <a:ext cx="4263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C</a:t>
                </a:r>
                <a:endParaRPr lang="zh-TW" altLang="en-US" sz="2400" dirty="0"/>
              </a:p>
            </p:txBody>
          </p:sp>
          <p:sp>
            <p:nvSpPr>
              <p:cNvPr id="48" name="文字方塊 47"/>
              <p:cNvSpPr txBox="1"/>
              <p:nvPr/>
            </p:nvSpPr>
            <p:spPr>
              <a:xfrm>
                <a:off x="5148064" y="4930863"/>
                <a:ext cx="4263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O</a:t>
                </a:r>
                <a:endParaRPr lang="zh-TW" altLang="en-US" sz="2400" dirty="0"/>
              </a:p>
            </p:txBody>
          </p:sp>
        </p:grpSp>
      </p:grp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0712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推  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每人</a:t>
            </a:r>
            <a:r>
              <a:rPr lang="en-US" altLang="zh-TW" dirty="0" smtClean="0"/>
              <a:t>6</a:t>
            </a:r>
            <a:r>
              <a:rPr lang="zh-TW" altLang="en-US" dirty="0" smtClean="0"/>
              <a:t>志願</a:t>
            </a:r>
            <a:endParaRPr lang="en-US" altLang="zh-TW" dirty="0" smtClean="0"/>
          </a:p>
          <a:p>
            <a:r>
              <a:rPr lang="zh-TW" altLang="en-US" dirty="0"/>
              <a:t>準備</a:t>
            </a:r>
            <a:r>
              <a:rPr lang="zh-TW" altLang="en-US" dirty="0" smtClean="0"/>
              <a:t>口試</a:t>
            </a:r>
            <a:endParaRPr lang="en-US" altLang="zh-TW" dirty="0" smtClean="0"/>
          </a:p>
          <a:p>
            <a:r>
              <a:rPr lang="zh-TW" altLang="en-US" dirty="0"/>
              <a:t>準備旅費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1D206-20DC-4BC2-B9D6-CF745B32411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401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107</TotalTime>
  <Words>318</Words>
  <Application>Microsoft Office PowerPoint</Application>
  <PresentationFormat>如螢幕大小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12年國教大學端的責任</vt:lpstr>
      <vt:lpstr>PowerPoint 簡報</vt:lpstr>
      <vt:lpstr>數學學測 (2014/1)</vt:lpstr>
      <vt:lpstr>PowerPoint 簡報</vt:lpstr>
      <vt:lpstr>PowerPoint 簡報</vt:lpstr>
      <vt:lpstr>十二年國教</vt:lpstr>
      <vt:lpstr>國中基測十年</vt:lpstr>
      <vt:lpstr>選擇式證明題</vt:lpstr>
      <vt:lpstr>推  甄</vt:lpstr>
      <vt:lpstr>系承擔招生</vt:lpstr>
      <vt:lpstr>學校統籌招生</vt:lpstr>
      <vt:lpstr>PowerPoint 簡報</vt:lpstr>
      <vt:lpstr>通  識</vt:lpstr>
      <vt:lpstr>PowerPoint 簡報</vt:lpstr>
      <vt:lpstr>數學系開的通識</vt:lpstr>
      <vt:lpstr>克卜勒量天術</vt:lpstr>
      <vt:lpstr>PowerPoint 簡報</vt:lpstr>
      <vt:lpstr>Aristarchus測日地、月地距離比</vt:lpstr>
      <vt:lpstr>中國周髀的成就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BETS</dc:creator>
  <cp:lastModifiedBy>BETS</cp:lastModifiedBy>
  <cp:revision>14</cp:revision>
  <dcterms:created xsi:type="dcterms:W3CDTF">2014-03-28T01:45:27Z</dcterms:created>
  <dcterms:modified xsi:type="dcterms:W3CDTF">2014-03-28T13:32:45Z</dcterms:modified>
</cp:coreProperties>
</file>