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4" r:id="rId3"/>
    <p:sldId id="407" r:id="rId4"/>
    <p:sldId id="409" r:id="rId5"/>
    <p:sldId id="410" r:id="rId6"/>
    <p:sldId id="411" r:id="rId7"/>
    <p:sldId id="408" r:id="rId8"/>
    <p:sldId id="413" r:id="rId9"/>
    <p:sldId id="416" r:id="rId10"/>
    <p:sldId id="417" r:id="rId11"/>
    <p:sldId id="479" r:id="rId12"/>
    <p:sldId id="438" r:id="rId13"/>
    <p:sldId id="440" r:id="rId14"/>
    <p:sldId id="443" r:id="rId15"/>
    <p:sldId id="446" r:id="rId16"/>
    <p:sldId id="447" r:id="rId17"/>
    <p:sldId id="466" r:id="rId18"/>
    <p:sldId id="360" r:id="rId19"/>
    <p:sldId id="363" r:id="rId20"/>
    <p:sldId id="367" r:id="rId21"/>
    <p:sldId id="478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0E1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147" autoAdjust="0"/>
    <p:restoredTop sz="94543" autoAdjust="0"/>
  </p:normalViewPr>
  <p:slideViewPr>
    <p:cSldViewPr>
      <p:cViewPr varScale="1">
        <p:scale>
          <a:sx n="69" d="100"/>
          <a:sy n="69" d="100"/>
        </p:scale>
        <p:origin x="-9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8" d="100"/>
        <a:sy n="78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6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FE8419-B536-45CA-825B-8E44679757A3}" type="doc">
      <dgm:prSet loTypeId="urn:microsoft.com/office/officeart/2005/8/layout/chart3" loCatId="relationship" qsTypeId="urn:microsoft.com/office/officeart/2005/8/quickstyle/simple5" qsCatId="simple" csTypeId="urn:microsoft.com/office/officeart/2005/8/colors/accent1_2#6" csCatId="accent1" phldr="1"/>
      <dgm:spPr/>
    </dgm:pt>
    <dgm:pt modelId="{24EECA1C-B623-4713-B534-AD65CC0DB936}">
      <dgm:prSet phldrT="[文字]" custT="1"/>
      <dgm:spPr>
        <a:solidFill>
          <a:srgbClr val="FFC000"/>
        </a:solidFill>
      </dgm:spPr>
      <dgm:t>
        <a:bodyPr/>
        <a:lstStyle/>
        <a:p>
          <a:r>
            <a:rPr lang="zh-TW" altLang="en-US" sz="4000" b="1" dirty="0" smtClean="0">
              <a:solidFill>
                <a:schemeClr val="bg1"/>
              </a:solidFill>
            </a:rPr>
            <a:t>我口說我心的溝通表達</a:t>
          </a:r>
          <a:endParaRPr lang="en-US" altLang="zh-TW" sz="4000" b="1" dirty="0" smtClean="0"/>
        </a:p>
      </dgm:t>
    </dgm:pt>
    <dgm:pt modelId="{FC35637D-545B-4186-92A5-BCD8F5A9F600}" type="parTrans" cxnId="{851764F9-47AC-4B89-83C9-3B0EC16A59FA}">
      <dgm:prSet/>
      <dgm:spPr/>
      <dgm:t>
        <a:bodyPr/>
        <a:lstStyle/>
        <a:p>
          <a:endParaRPr lang="zh-TW" altLang="en-US"/>
        </a:p>
      </dgm:t>
    </dgm:pt>
    <dgm:pt modelId="{944F8143-87B3-41C8-9314-7042C70EC300}" type="sibTrans" cxnId="{851764F9-47AC-4B89-83C9-3B0EC16A59FA}">
      <dgm:prSet/>
      <dgm:spPr/>
      <dgm:t>
        <a:bodyPr/>
        <a:lstStyle/>
        <a:p>
          <a:endParaRPr lang="zh-TW" altLang="en-US"/>
        </a:p>
      </dgm:t>
    </dgm:pt>
    <dgm:pt modelId="{2AC34E1E-B703-451A-B254-36E6042FA158}">
      <dgm:prSet phldrT="[文字]" custT="1"/>
      <dgm:spPr>
        <a:solidFill>
          <a:srgbClr val="92D050"/>
        </a:solidFill>
      </dgm:spPr>
      <dgm:t>
        <a:bodyPr/>
        <a:lstStyle/>
        <a:p>
          <a:pPr algn="ctr"/>
          <a:r>
            <a:rPr lang="zh-TW" altLang="en-US" sz="4000" b="1" dirty="0" smtClean="0"/>
            <a:t>以學生為主體的教學溝通</a:t>
          </a:r>
          <a:endParaRPr lang="zh-TW" altLang="en-US" sz="4000" b="1" dirty="0"/>
        </a:p>
      </dgm:t>
    </dgm:pt>
    <dgm:pt modelId="{B302626B-0062-4F47-AD7A-1F0ECAD4BB50}" type="parTrans" cxnId="{5EDC28B3-CF6B-4CB4-9FD0-320DC1411108}">
      <dgm:prSet/>
      <dgm:spPr/>
      <dgm:t>
        <a:bodyPr/>
        <a:lstStyle/>
        <a:p>
          <a:endParaRPr lang="zh-TW" altLang="en-US"/>
        </a:p>
      </dgm:t>
    </dgm:pt>
    <dgm:pt modelId="{BF0F3038-6D49-4342-B840-0198ABE75B6D}" type="sibTrans" cxnId="{5EDC28B3-CF6B-4CB4-9FD0-320DC1411108}">
      <dgm:prSet/>
      <dgm:spPr/>
      <dgm:t>
        <a:bodyPr/>
        <a:lstStyle/>
        <a:p>
          <a:endParaRPr lang="zh-TW" altLang="en-US"/>
        </a:p>
      </dgm:t>
    </dgm:pt>
    <dgm:pt modelId="{5AC1486A-3BC5-4434-8DFB-2FB3BAEA205D}">
      <dgm:prSet custT="1"/>
      <dgm:spPr>
        <a:solidFill>
          <a:srgbClr val="C00000"/>
        </a:solidFill>
      </dgm:spPr>
      <dgm:t>
        <a:bodyPr/>
        <a:lstStyle/>
        <a:p>
          <a:r>
            <a:rPr lang="zh-TW" altLang="en-US" sz="4000" b="1" dirty="0" smtClean="0"/>
            <a:t>更有創意的溝通互動</a:t>
          </a:r>
          <a:endParaRPr lang="en-US" altLang="zh-TW" sz="4000" b="1" dirty="0" smtClean="0"/>
        </a:p>
      </dgm:t>
    </dgm:pt>
    <dgm:pt modelId="{C5AA2611-1A01-430E-B8D9-FD1DCB2821E6}" type="parTrans" cxnId="{7F472BA2-4ED6-4C6C-A7F1-AB06D336EA8B}">
      <dgm:prSet/>
      <dgm:spPr/>
      <dgm:t>
        <a:bodyPr/>
        <a:lstStyle/>
        <a:p>
          <a:endParaRPr lang="zh-TW" altLang="en-US"/>
        </a:p>
      </dgm:t>
    </dgm:pt>
    <dgm:pt modelId="{135973AB-456A-4D46-8A3E-6CC3F53A2A86}" type="sibTrans" cxnId="{7F472BA2-4ED6-4C6C-A7F1-AB06D336EA8B}">
      <dgm:prSet/>
      <dgm:spPr/>
      <dgm:t>
        <a:bodyPr/>
        <a:lstStyle/>
        <a:p>
          <a:endParaRPr lang="zh-TW" altLang="en-US"/>
        </a:p>
      </dgm:t>
    </dgm:pt>
    <dgm:pt modelId="{DFB7E172-C880-45A5-8350-FC4E9A9D3C71}" type="pres">
      <dgm:prSet presAssocID="{75FE8419-B536-45CA-825B-8E44679757A3}" presName="compositeShape" presStyleCnt="0">
        <dgm:presLayoutVars>
          <dgm:chMax val="7"/>
          <dgm:dir/>
          <dgm:resizeHandles val="exact"/>
        </dgm:presLayoutVars>
      </dgm:prSet>
      <dgm:spPr/>
    </dgm:pt>
    <dgm:pt modelId="{09E05B1C-07C0-4B61-B7DE-2DD7879E4D5D}" type="pres">
      <dgm:prSet presAssocID="{75FE8419-B536-45CA-825B-8E44679757A3}" presName="wedge1" presStyleLbl="node1" presStyleIdx="0" presStyleCnt="3" custLinFactNeighborX="-1957" custLinFactNeighborY="4329"/>
      <dgm:spPr/>
      <dgm:t>
        <a:bodyPr/>
        <a:lstStyle/>
        <a:p>
          <a:endParaRPr lang="zh-TW" altLang="en-US"/>
        </a:p>
      </dgm:t>
    </dgm:pt>
    <dgm:pt modelId="{09CB3567-D52A-45C0-BF10-3A8722392919}" type="pres">
      <dgm:prSet presAssocID="{75FE8419-B536-45CA-825B-8E44679757A3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32BA899-2AA4-4A3B-97C4-4CF75DDA0123}" type="pres">
      <dgm:prSet presAssocID="{75FE8419-B536-45CA-825B-8E44679757A3}" presName="wedge2" presStyleLbl="node1" presStyleIdx="1" presStyleCnt="3" custLinFactNeighborX="1912" custLinFactNeighborY="2638"/>
      <dgm:spPr/>
      <dgm:t>
        <a:bodyPr/>
        <a:lstStyle/>
        <a:p>
          <a:endParaRPr lang="zh-TW" altLang="en-US"/>
        </a:p>
      </dgm:t>
    </dgm:pt>
    <dgm:pt modelId="{7C3158D7-703F-4BA0-9643-0759A75D3F6E}" type="pres">
      <dgm:prSet presAssocID="{75FE8419-B536-45CA-825B-8E44679757A3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46E004F-8F94-451E-8BB2-4632D937725F}" type="pres">
      <dgm:prSet presAssocID="{75FE8419-B536-45CA-825B-8E44679757A3}" presName="wedge3" presStyleLbl="node1" presStyleIdx="2" presStyleCnt="3" custLinFactNeighborX="627" custLinFactNeighborY="1353"/>
      <dgm:spPr/>
      <dgm:t>
        <a:bodyPr/>
        <a:lstStyle/>
        <a:p>
          <a:endParaRPr lang="zh-TW" altLang="en-US"/>
        </a:p>
      </dgm:t>
    </dgm:pt>
    <dgm:pt modelId="{21BA3A8D-4078-408E-8181-3D74F0A7D40C}" type="pres">
      <dgm:prSet presAssocID="{75FE8419-B536-45CA-825B-8E44679757A3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51764F9-47AC-4B89-83C9-3B0EC16A59FA}" srcId="{75FE8419-B536-45CA-825B-8E44679757A3}" destId="{24EECA1C-B623-4713-B534-AD65CC0DB936}" srcOrd="0" destOrd="0" parTransId="{FC35637D-545B-4186-92A5-BCD8F5A9F600}" sibTransId="{944F8143-87B3-41C8-9314-7042C70EC300}"/>
    <dgm:cxn modelId="{5EDC28B3-CF6B-4CB4-9FD0-320DC1411108}" srcId="{75FE8419-B536-45CA-825B-8E44679757A3}" destId="{2AC34E1E-B703-451A-B254-36E6042FA158}" srcOrd="1" destOrd="0" parTransId="{B302626B-0062-4F47-AD7A-1F0ECAD4BB50}" sibTransId="{BF0F3038-6D49-4342-B840-0198ABE75B6D}"/>
    <dgm:cxn modelId="{CF51FC5A-363E-4AC3-B339-F68935187771}" type="presOf" srcId="{75FE8419-B536-45CA-825B-8E44679757A3}" destId="{DFB7E172-C880-45A5-8350-FC4E9A9D3C71}" srcOrd="0" destOrd="0" presId="urn:microsoft.com/office/officeart/2005/8/layout/chart3"/>
    <dgm:cxn modelId="{7F472BA2-4ED6-4C6C-A7F1-AB06D336EA8B}" srcId="{75FE8419-B536-45CA-825B-8E44679757A3}" destId="{5AC1486A-3BC5-4434-8DFB-2FB3BAEA205D}" srcOrd="2" destOrd="0" parTransId="{C5AA2611-1A01-430E-B8D9-FD1DCB2821E6}" sibTransId="{135973AB-456A-4D46-8A3E-6CC3F53A2A86}"/>
    <dgm:cxn modelId="{DB78401B-4541-4A9A-BFC1-3A2DF91C204C}" type="presOf" srcId="{5AC1486A-3BC5-4434-8DFB-2FB3BAEA205D}" destId="{B46E004F-8F94-451E-8BB2-4632D937725F}" srcOrd="0" destOrd="0" presId="urn:microsoft.com/office/officeart/2005/8/layout/chart3"/>
    <dgm:cxn modelId="{B98496A9-87CC-4840-939D-9F3591E5470B}" type="presOf" srcId="{24EECA1C-B623-4713-B534-AD65CC0DB936}" destId="{09E05B1C-07C0-4B61-B7DE-2DD7879E4D5D}" srcOrd="0" destOrd="0" presId="urn:microsoft.com/office/officeart/2005/8/layout/chart3"/>
    <dgm:cxn modelId="{11A823F2-0EC4-4892-A097-65A17B24E836}" type="presOf" srcId="{2AC34E1E-B703-451A-B254-36E6042FA158}" destId="{632BA899-2AA4-4A3B-97C4-4CF75DDA0123}" srcOrd="0" destOrd="0" presId="urn:microsoft.com/office/officeart/2005/8/layout/chart3"/>
    <dgm:cxn modelId="{6005E75E-0957-45CD-9340-29AF415C03EF}" type="presOf" srcId="{2AC34E1E-B703-451A-B254-36E6042FA158}" destId="{7C3158D7-703F-4BA0-9643-0759A75D3F6E}" srcOrd="1" destOrd="0" presId="urn:microsoft.com/office/officeart/2005/8/layout/chart3"/>
    <dgm:cxn modelId="{954B0CE8-20CA-45F9-8C2C-6A48DC395F2E}" type="presOf" srcId="{24EECA1C-B623-4713-B534-AD65CC0DB936}" destId="{09CB3567-D52A-45C0-BF10-3A8722392919}" srcOrd="1" destOrd="0" presId="urn:microsoft.com/office/officeart/2005/8/layout/chart3"/>
    <dgm:cxn modelId="{5C1431C9-0697-485B-8078-934E3EAEC153}" type="presOf" srcId="{5AC1486A-3BC5-4434-8DFB-2FB3BAEA205D}" destId="{21BA3A8D-4078-408E-8181-3D74F0A7D40C}" srcOrd="1" destOrd="0" presId="urn:microsoft.com/office/officeart/2005/8/layout/chart3"/>
    <dgm:cxn modelId="{B81FEABD-A270-4D5D-9BCE-D2E8DF086DFF}" type="presParOf" srcId="{DFB7E172-C880-45A5-8350-FC4E9A9D3C71}" destId="{09E05B1C-07C0-4B61-B7DE-2DD7879E4D5D}" srcOrd="0" destOrd="0" presId="urn:microsoft.com/office/officeart/2005/8/layout/chart3"/>
    <dgm:cxn modelId="{4FADDFAE-2D70-4010-88AB-DFDBBC82D7CA}" type="presParOf" srcId="{DFB7E172-C880-45A5-8350-FC4E9A9D3C71}" destId="{09CB3567-D52A-45C0-BF10-3A8722392919}" srcOrd="1" destOrd="0" presId="urn:microsoft.com/office/officeart/2005/8/layout/chart3"/>
    <dgm:cxn modelId="{1F69A892-75F4-40B9-BC03-E1507102C657}" type="presParOf" srcId="{DFB7E172-C880-45A5-8350-FC4E9A9D3C71}" destId="{632BA899-2AA4-4A3B-97C4-4CF75DDA0123}" srcOrd="2" destOrd="0" presId="urn:microsoft.com/office/officeart/2005/8/layout/chart3"/>
    <dgm:cxn modelId="{EDA9E40F-9F74-4460-8055-8A1B3CDB7F40}" type="presParOf" srcId="{DFB7E172-C880-45A5-8350-FC4E9A9D3C71}" destId="{7C3158D7-703F-4BA0-9643-0759A75D3F6E}" srcOrd="3" destOrd="0" presId="urn:microsoft.com/office/officeart/2005/8/layout/chart3"/>
    <dgm:cxn modelId="{99E9475B-B7D3-422C-B0E7-BD4683F432B6}" type="presParOf" srcId="{DFB7E172-C880-45A5-8350-FC4E9A9D3C71}" destId="{B46E004F-8F94-451E-8BB2-4632D937725F}" srcOrd="4" destOrd="0" presId="urn:microsoft.com/office/officeart/2005/8/layout/chart3"/>
    <dgm:cxn modelId="{DA6A5945-65D1-408A-B60A-E0E190F85A45}" type="presParOf" srcId="{DFB7E172-C880-45A5-8350-FC4E9A9D3C71}" destId="{21BA3A8D-4078-408E-8181-3D74F0A7D40C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F2FE94-B76D-455D-87DC-0D648687AADA}" type="doc">
      <dgm:prSet loTypeId="urn:microsoft.com/office/officeart/2005/8/layout/venn1" loCatId="relationship" qsTypeId="urn:microsoft.com/office/officeart/2005/8/quickstyle/3d1" qsCatId="3D" csTypeId="urn:microsoft.com/office/officeart/2005/8/colors/colorful1" csCatId="colorful" phldr="1"/>
      <dgm:spPr>
        <a:scene3d>
          <a:camera prst="isometricOffAxis2Left"/>
          <a:lightRig rig="threePt" dir="t"/>
        </a:scene3d>
      </dgm:spPr>
    </dgm:pt>
    <dgm:pt modelId="{91CF9FB7-B820-4243-96BB-10E65DE0D233}">
      <dgm:prSet phldrT="[文字]"/>
      <dgm:spPr>
        <a:solidFill>
          <a:srgbClr val="C00000"/>
        </a:solidFill>
        <a:scene3d>
          <a:camera prst="isometricOffAxis2Lef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語言的</a:t>
          </a:r>
          <a:endParaRPr lang="en-US" altLang="zh-TW" b="1" dirty="0" smtClean="0">
            <a:solidFill>
              <a:schemeClr val="bg1"/>
            </a:solidFill>
          </a:endParaRPr>
        </a:p>
        <a:p>
          <a:r>
            <a:rPr lang="zh-TW" altLang="en-US" b="1" dirty="0" smtClean="0">
              <a:solidFill>
                <a:schemeClr val="bg1"/>
              </a:solidFill>
            </a:rPr>
            <a:t>使用</a:t>
          </a:r>
          <a:endParaRPr lang="en-US" altLang="zh-TW" dirty="0" smtClean="0">
            <a:solidFill>
              <a:schemeClr val="bg1"/>
            </a:solidFill>
          </a:endParaRPr>
        </a:p>
      </dgm:t>
    </dgm:pt>
    <dgm:pt modelId="{54A6AB85-BE86-432F-9EB2-CD6862CDF164}" type="parTrans" cxnId="{0C0605F7-FB21-47A0-9460-07FE07AF0614}">
      <dgm:prSet/>
      <dgm:spPr/>
      <dgm:t>
        <a:bodyPr/>
        <a:lstStyle/>
        <a:p>
          <a:endParaRPr lang="zh-TW" altLang="en-US"/>
        </a:p>
      </dgm:t>
    </dgm:pt>
    <dgm:pt modelId="{7FED0D77-2D85-4690-8FCD-4C919E5A4B22}" type="sibTrans" cxnId="{0C0605F7-FB21-47A0-9460-07FE07AF0614}">
      <dgm:prSet/>
      <dgm:spPr/>
      <dgm:t>
        <a:bodyPr/>
        <a:lstStyle/>
        <a:p>
          <a:endParaRPr lang="zh-TW" altLang="en-US"/>
        </a:p>
      </dgm:t>
    </dgm:pt>
    <dgm:pt modelId="{30B74B69-F03B-4749-938C-38C6BC68BF06}">
      <dgm:prSet phldrT="[文字]"/>
      <dgm:spPr>
        <a:solidFill>
          <a:srgbClr val="96C278"/>
        </a:solidFill>
        <a:scene3d>
          <a:camera prst="isometricOffAxis2Lef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zh-TW" altLang="zh-TW" b="1" dirty="0" smtClean="0">
              <a:solidFill>
                <a:schemeClr val="bg1"/>
              </a:solidFill>
            </a:rPr>
            <a:t>非語言</a:t>
          </a:r>
          <a:r>
            <a:rPr lang="zh-TW" altLang="en-US" b="1" dirty="0" smtClean="0">
              <a:solidFill>
                <a:schemeClr val="bg1"/>
              </a:solidFill>
            </a:rPr>
            <a:t>的溝通</a:t>
          </a:r>
          <a:endParaRPr lang="zh-TW" altLang="en-US" dirty="0">
            <a:solidFill>
              <a:schemeClr val="bg1"/>
            </a:solidFill>
          </a:endParaRPr>
        </a:p>
      </dgm:t>
    </dgm:pt>
    <dgm:pt modelId="{4BF30058-4784-4205-A826-2DF596318236}" type="parTrans" cxnId="{19FC8841-3698-4393-9C1D-FC175F97B610}">
      <dgm:prSet/>
      <dgm:spPr/>
      <dgm:t>
        <a:bodyPr/>
        <a:lstStyle/>
        <a:p>
          <a:endParaRPr lang="zh-TW" altLang="en-US"/>
        </a:p>
      </dgm:t>
    </dgm:pt>
    <dgm:pt modelId="{179C2406-3595-426E-9C50-5D0D6801A2D9}" type="sibTrans" cxnId="{19FC8841-3698-4393-9C1D-FC175F97B610}">
      <dgm:prSet/>
      <dgm:spPr/>
      <dgm:t>
        <a:bodyPr/>
        <a:lstStyle/>
        <a:p>
          <a:endParaRPr lang="zh-TW" altLang="en-US"/>
        </a:p>
      </dgm:t>
    </dgm:pt>
    <dgm:pt modelId="{28C4EB76-D6B5-49F5-8858-A024443831D5}">
      <dgm:prSet phldrT="[文字]"/>
      <dgm:spPr>
        <a:solidFill>
          <a:srgbClr val="0070C0"/>
        </a:solidFill>
        <a:scene3d>
          <a:camera prst="isometricOffAxis2Left"/>
          <a:lightRig rig="threePt" dir="t"/>
        </a:scene3d>
        <a:sp3d>
          <a:bevelT w="139700" h="139700" prst="divot"/>
        </a:sp3d>
      </dgm:spPr>
      <dgm:t>
        <a:bodyPr/>
        <a:lstStyle/>
        <a:p>
          <a:r>
            <a:rPr lang="zh-TW" altLang="en-US" b="1" dirty="0" smtClean="0">
              <a:solidFill>
                <a:schemeClr val="bg1"/>
              </a:solidFill>
            </a:rPr>
            <a:t>口語表達的結構性</a:t>
          </a:r>
          <a:endParaRPr lang="en-US" altLang="zh-TW" b="1" dirty="0" smtClean="0">
            <a:solidFill>
              <a:schemeClr val="bg1"/>
            </a:solidFill>
            <a:ea typeface="新細明體" charset="-120"/>
          </a:endParaRPr>
        </a:p>
      </dgm:t>
    </dgm:pt>
    <dgm:pt modelId="{BC4CC03F-8111-45D8-9448-E4395F2EE000}" type="parTrans" cxnId="{969FFB08-BE14-4C6E-B9F2-B80DDD7F8DE3}">
      <dgm:prSet/>
      <dgm:spPr/>
      <dgm:t>
        <a:bodyPr/>
        <a:lstStyle/>
        <a:p>
          <a:endParaRPr lang="zh-TW" altLang="en-US"/>
        </a:p>
      </dgm:t>
    </dgm:pt>
    <dgm:pt modelId="{AE0618A1-A31A-44DD-AF51-5EC60B8A6444}" type="sibTrans" cxnId="{969FFB08-BE14-4C6E-B9F2-B80DDD7F8DE3}">
      <dgm:prSet/>
      <dgm:spPr/>
      <dgm:t>
        <a:bodyPr/>
        <a:lstStyle/>
        <a:p>
          <a:endParaRPr lang="zh-TW" altLang="en-US"/>
        </a:p>
      </dgm:t>
    </dgm:pt>
    <dgm:pt modelId="{B8558495-C7E1-472A-85E4-B564882FB60B}" type="pres">
      <dgm:prSet presAssocID="{25F2FE94-B76D-455D-87DC-0D648687AADA}" presName="compositeShape" presStyleCnt="0">
        <dgm:presLayoutVars>
          <dgm:chMax val="7"/>
          <dgm:dir/>
          <dgm:resizeHandles val="exact"/>
        </dgm:presLayoutVars>
      </dgm:prSet>
      <dgm:spPr/>
    </dgm:pt>
    <dgm:pt modelId="{D943CE07-1D16-4D13-A27C-3AAF950E2F6A}" type="pres">
      <dgm:prSet presAssocID="{91CF9FB7-B820-4243-96BB-10E65DE0D233}" presName="circ1" presStyleLbl="vennNode1" presStyleIdx="0" presStyleCnt="3" custLinFactNeighborX="3459" custLinFactNeighborY="1025"/>
      <dgm:spPr/>
      <dgm:t>
        <a:bodyPr/>
        <a:lstStyle/>
        <a:p>
          <a:endParaRPr lang="zh-TW" altLang="en-US"/>
        </a:p>
      </dgm:t>
    </dgm:pt>
    <dgm:pt modelId="{82E29C20-0673-4811-9E6E-77D08298E291}" type="pres">
      <dgm:prSet presAssocID="{91CF9FB7-B820-4243-96BB-10E65DE0D23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5D5842-D217-400C-A2EE-AABB1D88FFD7}" type="pres">
      <dgm:prSet presAssocID="{30B74B69-F03B-4749-938C-38C6BC68BF06}" presName="circ2" presStyleLbl="vennNode1" presStyleIdx="1" presStyleCnt="3" custLinFactNeighborX="0" custLinFactNeighborY="-3116"/>
      <dgm:spPr/>
      <dgm:t>
        <a:bodyPr/>
        <a:lstStyle/>
        <a:p>
          <a:endParaRPr lang="zh-TW" altLang="en-US"/>
        </a:p>
      </dgm:t>
    </dgm:pt>
    <dgm:pt modelId="{4A0B3CCE-B0B2-47DF-9475-FE5EDD6DDF41}" type="pres">
      <dgm:prSet presAssocID="{30B74B69-F03B-4749-938C-38C6BC68BF0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7475177-9A36-480A-9B86-F9B258031556}" type="pres">
      <dgm:prSet presAssocID="{28C4EB76-D6B5-49F5-8858-A024443831D5}" presName="circ3" presStyleLbl="vennNode1" presStyleIdx="2" presStyleCnt="3"/>
      <dgm:spPr/>
      <dgm:t>
        <a:bodyPr/>
        <a:lstStyle/>
        <a:p>
          <a:endParaRPr lang="zh-TW" altLang="en-US"/>
        </a:p>
      </dgm:t>
    </dgm:pt>
    <dgm:pt modelId="{8B8635CB-190D-42A6-A865-36EE5CB863CF}" type="pres">
      <dgm:prSet presAssocID="{28C4EB76-D6B5-49F5-8858-A024443831D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AA811F2D-1378-4BC7-83BA-DD51A1940B03}" type="presOf" srcId="{28C4EB76-D6B5-49F5-8858-A024443831D5}" destId="{8B8635CB-190D-42A6-A865-36EE5CB863CF}" srcOrd="1" destOrd="0" presId="urn:microsoft.com/office/officeart/2005/8/layout/venn1"/>
    <dgm:cxn modelId="{4DE2DB5B-2023-4733-824E-A8939BFDC874}" type="presOf" srcId="{28C4EB76-D6B5-49F5-8858-A024443831D5}" destId="{E7475177-9A36-480A-9B86-F9B258031556}" srcOrd="0" destOrd="0" presId="urn:microsoft.com/office/officeart/2005/8/layout/venn1"/>
    <dgm:cxn modelId="{969FFB08-BE14-4C6E-B9F2-B80DDD7F8DE3}" srcId="{25F2FE94-B76D-455D-87DC-0D648687AADA}" destId="{28C4EB76-D6B5-49F5-8858-A024443831D5}" srcOrd="2" destOrd="0" parTransId="{BC4CC03F-8111-45D8-9448-E4395F2EE000}" sibTransId="{AE0618A1-A31A-44DD-AF51-5EC60B8A6444}"/>
    <dgm:cxn modelId="{19FC8841-3698-4393-9C1D-FC175F97B610}" srcId="{25F2FE94-B76D-455D-87DC-0D648687AADA}" destId="{30B74B69-F03B-4749-938C-38C6BC68BF06}" srcOrd="1" destOrd="0" parTransId="{4BF30058-4784-4205-A826-2DF596318236}" sibTransId="{179C2406-3595-426E-9C50-5D0D6801A2D9}"/>
    <dgm:cxn modelId="{F6C0E45A-C7F7-431F-86C7-7810F660DFCB}" type="presOf" srcId="{91CF9FB7-B820-4243-96BB-10E65DE0D233}" destId="{82E29C20-0673-4811-9E6E-77D08298E291}" srcOrd="1" destOrd="0" presId="urn:microsoft.com/office/officeart/2005/8/layout/venn1"/>
    <dgm:cxn modelId="{34187628-8F95-40AF-98F7-462830E9C1FE}" type="presOf" srcId="{30B74B69-F03B-4749-938C-38C6BC68BF06}" destId="{4A0B3CCE-B0B2-47DF-9475-FE5EDD6DDF41}" srcOrd="1" destOrd="0" presId="urn:microsoft.com/office/officeart/2005/8/layout/venn1"/>
    <dgm:cxn modelId="{42C6FC9C-DE47-418B-A713-6EBE83C6BC0F}" type="presOf" srcId="{91CF9FB7-B820-4243-96BB-10E65DE0D233}" destId="{D943CE07-1D16-4D13-A27C-3AAF950E2F6A}" srcOrd="0" destOrd="0" presId="urn:microsoft.com/office/officeart/2005/8/layout/venn1"/>
    <dgm:cxn modelId="{7E14AE61-0710-4F74-9130-7687F80939A6}" type="presOf" srcId="{30B74B69-F03B-4749-938C-38C6BC68BF06}" destId="{355D5842-D217-400C-A2EE-AABB1D88FFD7}" srcOrd="0" destOrd="0" presId="urn:microsoft.com/office/officeart/2005/8/layout/venn1"/>
    <dgm:cxn modelId="{0C0605F7-FB21-47A0-9460-07FE07AF0614}" srcId="{25F2FE94-B76D-455D-87DC-0D648687AADA}" destId="{91CF9FB7-B820-4243-96BB-10E65DE0D233}" srcOrd="0" destOrd="0" parTransId="{54A6AB85-BE86-432F-9EB2-CD6862CDF164}" sibTransId="{7FED0D77-2D85-4690-8FCD-4C919E5A4B22}"/>
    <dgm:cxn modelId="{B75FFDB6-B428-48C2-96E7-8C362C367086}" type="presOf" srcId="{25F2FE94-B76D-455D-87DC-0D648687AADA}" destId="{B8558495-C7E1-472A-85E4-B564882FB60B}" srcOrd="0" destOrd="0" presId="urn:microsoft.com/office/officeart/2005/8/layout/venn1"/>
    <dgm:cxn modelId="{92A1CB4C-0753-46FA-87B3-7E201675A058}" type="presParOf" srcId="{B8558495-C7E1-472A-85E4-B564882FB60B}" destId="{D943CE07-1D16-4D13-A27C-3AAF950E2F6A}" srcOrd="0" destOrd="0" presId="urn:microsoft.com/office/officeart/2005/8/layout/venn1"/>
    <dgm:cxn modelId="{049D29CD-DF18-4246-B1F5-C1FA4F5BEFE8}" type="presParOf" srcId="{B8558495-C7E1-472A-85E4-B564882FB60B}" destId="{82E29C20-0673-4811-9E6E-77D08298E291}" srcOrd="1" destOrd="0" presId="urn:microsoft.com/office/officeart/2005/8/layout/venn1"/>
    <dgm:cxn modelId="{F8491EA3-25B0-4DB4-B527-9AA9C79B9FBE}" type="presParOf" srcId="{B8558495-C7E1-472A-85E4-B564882FB60B}" destId="{355D5842-D217-400C-A2EE-AABB1D88FFD7}" srcOrd="2" destOrd="0" presId="urn:microsoft.com/office/officeart/2005/8/layout/venn1"/>
    <dgm:cxn modelId="{73C434A7-F72A-4AA6-8FD6-8E4B1296770E}" type="presParOf" srcId="{B8558495-C7E1-472A-85E4-B564882FB60B}" destId="{4A0B3CCE-B0B2-47DF-9475-FE5EDD6DDF41}" srcOrd="3" destOrd="0" presId="urn:microsoft.com/office/officeart/2005/8/layout/venn1"/>
    <dgm:cxn modelId="{FE61D7C4-6599-4F43-9895-CAB83DC5F53C}" type="presParOf" srcId="{B8558495-C7E1-472A-85E4-B564882FB60B}" destId="{E7475177-9A36-480A-9B86-F9B258031556}" srcOrd="4" destOrd="0" presId="urn:microsoft.com/office/officeart/2005/8/layout/venn1"/>
    <dgm:cxn modelId="{62AEB03A-48E0-45C0-A636-A6805058549D}" type="presParOf" srcId="{B8558495-C7E1-472A-85E4-B564882FB60B}" destId="{8B8635CB-190D-42A6-A865-36EE5CB863CF}" srcOrd="5" destOrd="0" presId="urn:microsoft.com/office/officeart/2005/8/layout/venn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E05B1C-07C0-4B61-B7DE-2DD7879E4D5D}">
      <dsp:nvSpPr>
        <dsp:cNvPr id="0" name=""/>
        <dsp:cNvSpPr/>
      </dsp:nvSpPr>
      <dsp:spPr>
        <a:xfrm>
          <a:off x="792104" y="692703"/>
          <a:ext cx="5602262" cy="5602262"/>
        </a:xfrm>
        <a:prstGeom prst="pie">
          <a:avLst>
            <a:gd name="adj1" fmla="val 16200000"/>
            <a:gd name="adj2" fmla="val 1800000"/>
          </a:avLst>
        </a:prstGeom>
        <a:solidFill>
          <a:srgbClr val="FFC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>
              <a:solidFill>
                <a:schemeClr val="bg1"/>
              </a:solidFill>
            </a:rPr>
            <a:t>我口說我心的溝通表達</a:t>
          </a:r>
          <a:endParaRPr lang="en-US" altLang="zh-TW" sz="4000" b="1" kern="1200" dirty="0" smtClean="0"/>
        </a:p>
      </dsp:txBody>
      <dsp:txXfrm>
        <a:off x="3838000" y="1726454"/>
        <a:ext cx="1900767" cy="1867420"/>
      </dsp:txXfrm>
    </dsp:sp>
    <dsp:sp modelId="{632BA899-2AA4-4A3B-97C4-4CF75DDA0123}">
      <dsp:nvSpPr>
        <dsp:cNvPr id="0" name=""/>
        <dsp:cNvSpPr/>
      </dsp:nvSpPr>
      <dsp:spPr>
        <a:xfrm>
          <a:off x="720072" y="764703"/>
          <a:ext cx="5602262" cy="5602262"/>
        </a:xfrm>
        <a:prstGeom prst="pie">
          <a:avLst>
            <a:gd name="adj1" fmla="val 1800000"/>
            <a:gd name="adj2" fmla="val 9000000"/>
          </a:avLst>
        </a:prstGeom>
        <a:solidFill>
          <a:srgbClr val="92D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/>
            <a:t>以學生為主體的教學溝通</a:t>
          </a:r>
          <a:endParaRPr lang="zh-TW" altLang="en-US" sz="4000" b="1" kern="1200" dirty="0"/>
        </a:p>
      </dsp:txBody>
      <dsp:txXfrm>
        <a:off x="2254025" y="4299464"/>
        <a:ext cx="2534356" cy="1734033"/>
      </dsp:txXfrm>
    </dsp:sp>
    <dsp:sp modelId="{B46E004F-8F94-451E-8BB2-4632D937725F}">
      <dsp:nvSpPr>
        <dsp:cNvPr id="0" name=""/>
        <dsp:cNvSpPr/>
      </dsp:nvSpPr>
      <dsp:spPr>
        <a:xfrm>
          <a:off x="648083" y="692714"/>
          <a:ext cx="5602262" cy="5602262"/>
        </a:xfrm>
        <a:prstGeom prst="pie">
          <a:avLst>
            <a:gd name="adj1" fmla="val 9000000"/>
            <a:gd name="adj2" fmla="val 16200000"/>
          </a:avLst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1" kern="1200" dirty="0" smtClean="0"/>
            <a:t>更有創意的溝通互動</a:t>
          </a:r>
          <a:endParaRPr lang="en-US" altLang="zh-TW" sz="4000" b="1" kern="1200" dirty="0" smtClean="0"/>
        </a:p>
      </dsp:txBody>
      <dsp:txXfrm>
        <a:off x="1248325" y="1793158"/>
        <a:ext cx="1900767" cy="18674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C68982-762C-4AC3-BD0B-1F90D7A8DAA0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73E2C-556C-46F7-A7B8-1F6E97022FE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73E2C-556C-46F7-A7B8-1F6E97022FE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73E2C-556C-46F7-A7B8-1F6E97022FE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/>
          <p:cNvSpPr>
            <a:spLocks noGrp="1"/>
          </p:cNvSpPr>
          <p:nvPr userDrawn="1">
            <p:ph type="ctrTitle" idx="4294967295" hasCustomPrompt="1"/>
          </p:nvPr>
        </p:nvSpPr>
        <p:spPr>
          <a:xfrm>
            <a:off x="4283968" y="476673"/>
            <a:ext cx="3672408" cy="288031"/>
          </a:xfrm>
        </p:spPr>
        <p:txBody>
          <a:bodyPr>
            <a:noAutofit/>
          </a:bodyPr>
          <a:lstStyle>
            <a:lvl1pPr>
              <a:lnSpc>
                <a:spcPts val="2160"/>
              </a:lnSpc>
              <a:defRPr sz="1200"/>
            </a:lvl1pPr>
          </a:lstStyle>
          <a:p>
            <a:pPr algn="r"/>
            <a:r>
              <a:rPr lang="en-US" altLang="zh-TW" sz="1800" b="1" dirty="0" smtClean="0">
                <a:latin typeface="華康黑體 Std W9" pitchFamily="34" charset="-120"/>
                <a:ea typeface="華康黑體 Std W9" pitchFamily="34" charset="-120"/>
              </a:rPr>
              <a:t>IMPPC</a:t>
            </a:r>
            <a:r>
              <a:rPr lang="zh-TW" altLang="en-US" sz="1800" b="1" dirty="0" smtClean="0">
                <a:latin typeface="華康黑體 Std W9" pitchFamily="34" charset="-120"/>
                <a:ea typeface="華康黑體 Std W9" pitchFamily="34" charset="-120"/>
              </a:rPr>
              <a:t>說服傳播國際碩士學位學程</a:t>
            </a:r>
            <a:endParaRPr lang="zh-TW" altLang="en-US" sz="1800" dirty="0"/>
          </a:p>
        </p:txBody>
      </p:sp>
      <p:pic>
        <p:nvPicPr>
          <p:cNvPr id="8" name="Picture 2" descr="C:\Users\cce\Desktop\imppcLOGO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56376" y="72008"/>
            <a:ext cx="1124744" cy="1124744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2016/12/13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3" cstate="print">
            <a:lum/>
          </a:blip>
          <a:srcRect/>
          <a:stretch>
            <a:fillRect/>
          </a:stretch>
        </p:blipFill>
        <p:spPr bwMode="auto">
          <a:xfrm>
            <a:off x="0" y="0"/>
            <a:ext cx="9144000" cy="237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14" cstate="print"/>
          <a:srcRect l="1521" t="12694" r="26988" b="21881"/>
          <a:stretch>
            <a:fillRect/>
          </a:stretch>
        </p:blipFill>
        <p:spPr bwMode="auto">
          <a:xfrm>
            <a:off x="0" y="5576970"/>
            <a:ext cx="9180512" cy="130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4294967295"/>
          </p:nvPr>
        </p:nvSpPr>
        <p:spPr>
          <a:xfrm>
            <a:off x="7456488" y="5732463"/>
            <a:ext cx="1687512" cy="479425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zh-TW" altLang="en-US" sz="2400" dirty="0" smtClean="0">
                <a:solidFill>
                  <a:schemeClr val="bg1"/>
                </a:solidFill>
                <a:latin typeface="華康黑體 Std W5" pitchFamily="34" charset="-120"/>
                <a:ea typeface="華康黑體 Std W5" pitchFamily="34" charset="-120"/>
              </a:rPr>
              <a:t>秦琍琍教授</a:t>
            </a:r>
            <a:endParaRPr lang="zh-TW" altLang="en-US" sz="2400" dirty="0">
              <a:solidFill>
                <a:schemeClr val="bg1"/>
              </a:solidFill>
              <a:latin typeface="華康黑體 Std W5" pitchFamily="34" charset="-120"/>
              <a:ea typeface="華康黑體 Std W5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ctrTitle" idx="4294967295"/>
          </p:nvPr>
        </p:nvSpPr>
        <p:spPr>
          <a:xfrm>
            <a:off x="323528" y="764704"/>
            <a:ext cx="8280400" cy="154305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latin typeface="華康黑體 Std W9" pitchFamily="34" charset="-120"/>
                <a:ea typeface="華康黑體 Std W9" pitchFamily="34" charset="-120"/>
              </a:rPr>
              <a:t>   </a:t>
            </a:r>
            <a:r>
              <a:rPr lang="en-US" altLang="zh-TW" sz="4800" dirty="0" smtClean="0">
                <a:latin typeface="華康黑體 Std W9" pitchFamily="34" charset="-120"/>
                <a:ea typeface="華康黑體 Std W9" pitchFamily="34" charset="-120"/>
              </a:rPr>
              <a:t/>
            </a:r>
            <a:br>
              <a:rPr lang="en-US" altLang="zh-TW" sz="4800" dirty="0" smtClean="0">
                <a:latin typeface="華康黑體 Std W9" pitchFamily="34" charset="-120"/>
                <a:ea typeface="華康黑體 Std W9" pitchFamily="34" charset="-120"/>
              </a:rPr>
            </a:br>
            <a:r>
              <a:rPr lang="en-US" altLang="zh-TW" b="1" dirty="0" smtClean="0">
                <a:solidFill>
                  <a:srgbClr val="C00000"/>
                </a:solidFill>
                <a:latin typeface="新細明體" pitchFamily="18" charset="-120"/>
                <a:ea typeface="新細明體" pitchFamily="18" charset="-120"/>
              </a:rPr>
              <a:t/>
            </a:r>
            <a:br>
              <a:rPr lang="en-US" altLang="zh-TW" b="1" dirty="0" smtClean="0">
                <a:solidFill>
                  <a:srgbClr val="C00000"/>
                </a:solidFill>
                <a:latin typeface="新細明體" pitchFamily="18" charset="-120"/>
                <a:ea typeface="新細明體" pitchFamily="18" charset="-120"/>
              </a:rPr>
            </a:br>
            <a:r>
              <a:rPr lang="zh-TW" altLang="zh-TW" sz="6600" b="1" dirty="0" smtClean="0">
                <a:solidFill>
                  <a:srgbClr val="C00000"/>
                </a:solidFill>
              </a:rPr>
              <a:t>課堂溝通零距離</a:t>
            </a:r>
            <a:r>
              <a:rPr lang="en-US" altLang="zh-TW" sz="4800" dirty="0" smtClean="0">
                <a:latin typeface="華康黑體 Std W9" pitchFamily="34" charset="-120"/>
                <a:ea typeface="華康黑體 Std W9" pitchFamily="34" charset="-120"/>
              </a:rPr>
              <a:t/>
            </a:r>
            <a:br>
              <a:rPr lang="en-US" altLang="zh-TW" sz="4800" dirty="0" smtClean="0">
                <a:latin typeface="華康黑體 Std W9" pitchFamily="34" charset="-120"/>
                <a:ea typeface="華康黑體 Std W9" pitchFamily="34" charset="-120"/>
              </a:rPr>
            </a:br>
            <a:endParaRPr lang="zh-TW" altLang="en-US" sz="4000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 l="1521" t="12694" r="26988" b="21881"/>
          <a:stretch>
            <a:fillRect/>
          </a:stretch>
        </p:blipFill>
        <p:spPr bwMode="auto">
          <a:xfrm>
            <a:off x="-36512" y="5373216"/>
            <a:ext cx="9180512" cy="1668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文字方塊 7"/>
          <p:cNvSpPr txBox="1"/>
          <p:nvPr/>
        </p:nvSpPr>
        <p:spPr>
          <a:xfrm>
            <a:off x="2843808" y="3717032"/>
            <a:ext cx="630019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/>
              <a:t>　</a:t>
            </a:r>
            <a:r>
              <a:rPr lang="zh-TW" altLang="en-US" sz="3200" b="1" dirty="0" smtClean="0"/>
              <a:t>秦琍琍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　世新大學傳播博士學位學程主任   </a:t>
            </a:r>
            <a:endParaRPr lang="en-US" altLang="zh-TW" sz="3200" b="1" dirty="0" smtClean="0"/>
          </a:p>
          <a:p>
            <a:r>
              <a:rPr lang="zh-TW" altLang="en-US" sz="3200" b="1" dirty="0" smtClean="0"/>
              <a:t>     口語傳播學系教授</a:t>
            </a:r>
            <a:endParaRPr lang="en-US" altLang="zh-TW" sz="3200" b="1" dirty="0" smtClean="0"/>
          </a:p>
          <a:p>
            <a:r>
              <a:rPr lang="en-US" altLang="zh-TW" sz="3600" b="1" dirty="0" smtClean="0"/>
              <a:t>             </a:t>
            </a:r>
          </a:p>
          <a:p>
            <a:endParaRPr lang="zh-TW" altLang="en-US" sz="4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288282" y="548680"/>
            <a:ext cx="8855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4800" b="1" dirty="0" smtClean="0"/>
              <a:t>3.</a:t>
            </a:r>
            <a:r>
              <a:rPr lang="zh-TW" altLang="en-US" sz="4800" b="1" dirty="0" smtClean="0"/>
              <a:t>口語表達時的結構</a:t>
            </a:r>
            <a:endParaRPr lang="zh-TW" altLang="en-US" sz="4800" b="1" dirty="0"/>
          </a:p>
        </p:txBody>
      </p:sp>
      <p:sp>
        <p:nvSpPr>
          <p:cNvPr id="11" name="矩形 10"/>
          <p:cNvSpPr/>
          <p:nvPr/>
        </p:nvSpPr>
        <p:spPr>
          <a:xfrm>
            <a:off x="683568" y="1556792"/>
            <a:ext cx="68531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 smtClean="0">
                <a:solidFill>
                  <a:srgbClr val="C00000"/>
                </a:solidFill>
              </a:rPr>
              <a:t>口語表達時要有結構與組織性</a:t>
            </a:r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5004048" y="2780928"/>
            <a:ext cx="3500462" cy="128588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4000" dirty="0">
                <a:solidFill>
                  <a:schemeClr val="tx1"/>
                </a:solidFill>
              </a:rPr>
              <a:t> </a:t>
            </a:r>
            <a:r>
              <a:rPr lang="zh-TW" altLang="en-US" sz="4000" b="1" dirty="0">
                <a:solidFill>
                  <a:schemeClr val="tx1"/>
                </a:solidFill>
              </a:rPr>
              <a:t>開 場 白 </a:t>
            </a:r>
          </a:p>
        </p:txBody>
      </p:sp>
      <p:sp>
        <p:nvSpPr>
          <p:cNvPr id="18" name="圓角矩形 17"/>
          <p:cNvSpPr/>
          <p:nvPr/>
        </p:nvSpPr>
        <p:spPr>
          <a:xfrm>
            <a:off x="5004048" y="4077072"/>
            <a:ext cx="3500462" cy="1285884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sz="4000" b="1" dirty="0">
                <a:solidFill>
                  <a:schemeClr val="tx1"/>
                </a:solidFill>
              </a:rPr>
              <a:t>主   體</a:t>
            </a:r>
          </a:p>
        </p:txBody>
      </p:sp>
      <p:sp>
        <p:nvSpPr>
          <p:cNvPr id="19" name="圓角矩形 18"/>
          <p:cNvSpPr/>
          <p:nvPr/>
        </p:nvSpPr>
        <p:spPr>
          <a:xfrm>
            <a:off x="5004048" y="5373216"/>
            <a:ext cx="3499892" cy="1214445"/>
          </a:xfrm>
          <a:prstGeom prst="round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8100000" scaled="1"/>
            <a:tileRect/>
          </a:gra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zh-TW" altLang="en-US" dirty="0"/>
              <a:t> </a:t>
            </a:r>
            <a:r>
              <a:rPr lang="zh-TW" altLang="en-US" sz="4000" b="1" dirty="0">
                <a:solidFill>
                  <a:schemeClr val="tx1"/>
                </a:solidFill>
              </a:rPr>
              <a:t>結    語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/>
              <a:t>4. </a:t>
            </a:r>
            <a:r>
              <a:rPr lang="zh-TW" altLang="en-US" sz="4800" b="1" dirty="0" smtClean="0"/>
              <a:t>若 能 再 加 上  幽  默 </a:t>
            </a:r>
            <a:endParaRPr lang="zh-TW" altLang="en-US" sz="4800" b="1" dirty="0"/>
          </a:p>
        </p:txBody>
      </p:sp>
      <p:sp>
        <p:nvSpPr>
          <p:cNvPr id="8" name="矩形 7"/>
          <p:cNvSpPr/>
          <p:nvPr/>
        </p:nvSpPr>
        <p:spPr>
          <a:xfrm>
            <a:off x="395536" y="1556792"/>
            <a:ext cx="7200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en-US" sz="4000" b="1" dirty="0" smtClean="0"/>
              <a:t>幽默感的元素</a:t>
            </a:r>
            <a:endParaRPr lang="en-US" altLang="zh-TW" sz="4000" b="1" dirty="0" smtClean="0"/>
          </a:p>
          <a:p>
            <a:r>
              <a:rPr lang="zh-TW" altLang="en-US" sz="4000" dirty="0" smtClean="0"/>
              <a:t>             </a:t>
            </a:r>
            <a:endParaRPr lang="en-US" altLang="zh-TW" sz="4000" dirty="0" smtClean="0"/>
          </a:p>
          <a:p>
            <a:r>
              <a:rPr lang="en-US" altLang="zh-TW" sz="4000" dirty="0" smtClean="0"/>
              <a:t>             </a:t>
            </a:r>
            <a:r>
              <a:rPr lang="zh-TW" altLang="en-US" sz="4000" dirty="0" smtClean="0"/>
              <a:t>輕鬆愉快的心情</a:t>
            </a:r>
            <a:endParaRPr lang="en-US" altLang="zh-TW" sz="4000" dirty="0" smtClean="0"/>
          </a:p>
          <a:p>
            <a:pPr lvl="0"/>
            <a:r>
              <a:rPr lang="zh-TW" altLang="en-US" sz="4000" dirty="0" smtClean="0"/>
              <a:t>             跳脫框架的思維</a:t>
            </a:r>
            <a:endParaRPr lang="en-US" altLang="zh-TW" sz="4000" dirty="0" smtClean="0"/>
          </a:p>
          <a:p>
            <a:r>
              <a:rPr lang="zh-TW" altLang="en-US" sz="4000" dirty="0" smtClean="0"/>
              <a:t>             恰到好處的笑點</a:t>
            </a:r>
            <a:endParaRPr lang="en-US" altLang="zh-TW" sz="4000" dirty="0" smtClean="0"/>
          </a:p>
          <a:p>
            <a:pPr lvl="0"/>
            <a:r>
              <a:rPr lang="zh-TW" altLang="en-US" sz="4000" dirty="0" smtClean="0"/>
              <a:t>             肢體語言和表情</a:t>
            </a:r>
          </a:p>
          <a:p>
            <a:endParaRPr lang="zh-TW" altLang="en-US" sz="4000" dirty="0" smtClean="0"/>
          </a:p>
          <a:p>
            <a:pPr lvl="0"/>
            <a:endParaRPr lang="zh-TW" altLang="en-US" sz="4000" dirty="0" smtClean="0"/>
          </a:p>
          <a:p>
            <a:endParaRPr lang="zh-TW" altLang="en-US" sz="4000" dirty="0" smtClean="0"/>
          </a:p>
          <a:p>
            <a:pPr lvl="0"/>
            <a:endParaRPr lang="zh-TW" altLang="en-US" sz="40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79512" y="90872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(</a:t>
            </a:r>
            <a:r>
              <a:rPr lang="zh-TW" altLang="en-US" sz="4000" b="1" dirty="0" smtClean="0"/>
              <a:t>一</a:t>
            </a:r>
            <a:r>
              <a:rPr lang="en-US" altLang="zh-TW" sz="4000" b="1" dirty="0" smtClean="0"/>
              <a:t>) </a:t>
            </a:r>
            <a:r>
              <a:rPr lang="zh-TW" altLang="en-US" sz="4000" b="1" dirty="0" smtClean="0"/>
              <a:t>教 學 溝 通 的 基 礎</a:t>
            </a:r>
            <a:endParaRPr lang="zh-TW" altLang="en-US" sz="40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755576" y="2204864"/>
            <a:ext cx="3457575" cy="115093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Tx/>
              <a:buAutoNum type="arabicPeriod"/>
              <a:defRPr/>
            </a:pPr>
            <a:endParaRPr lang="en-US" altLang="zh-TW" sz="2800" dirty="0"/>
          </a:p>
          <a:p>
            <a:pPr marL="342900" indent="-342900" algn="ctr">
              <a:buFontTx/>
              <a:buAutoNum type="arabicPeriod"/>
              <a:defRPr/>
            </a:pPr>
            <a:r>
              <a:rPr lang="zh-TW" altLang="en-US" sz="3200" b="1" dirty="0" smtClean="0">
                <a:solidFill>
                  <a:schemeClr val="tx1"/>
                </a:solidFill>
                <a:ea typeface="新細明體" pitchFamily="18" charset="-120"/>
              </a:rPr>
              <a:t>自我覺察與</a:t>
            </a:r>
          </a:p>
          <a:p>
            <a:pPr marL="342900" indent="-342900" algn="ctr">
              <a:defRPr/>
            </a:pPr>
            <a:r>
              <a:rPr lang="zh-TW" altLang="en-US" sz="3200" b="1" dirty="0" smtClean="0">
                <a:solidFill>
                  <a:schemeClr val="tx1"/>
                </a:solidFill>
                <a:ea typeface="新細明體" pitchFamily="18" charset="-120"/>
              </a:rPr>
              <a:t>角色定位</a:t>
            </a:r>
            <a:endParaRPr lang="zh-TW" altLang="en-US" sz="3200" b="1" dirty="0">
              <a:solidFill>
                <a:schemeClr val="tx1"/>
              </a:solidFill>
            </a:endParaRPr>
          </a:p>
          <a:p>
            <a:pPr marL="342900" indent="-342900" algn="ctr">
              <a:defRPr/>
            </a:pPr>
            <a:endParaRPr lang="en-US" altLang="zh-TW" sz="3200" dirty="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755576" y="3429000"/>
            <a:ext cx="3457575" cy="237648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 altLang="zh-TW" sz="3200" dirty="0"/>
          </a:p>
          <a:p>
            <a:pPr>
              <a:defRPr/>
            </a:pPr>
            <a:r>
              <a:rPr lang="en-US" altLang="zh-TW" sz="3200" dirty="0"/>
              <a:t>  </a:t>
            </a:r>
          </a:p>
          <a:p>
            <a:pPr>
              <a:defRPr/>
            </a:pPr>
            <a:r>
              <a:rPr lang="en-US" altLang="zh-TW" sz="3200" dirty="0"/>
              <a:t>  </a:t>
            </a:r>
            <a:r>
              <a:rPr lang="zh-TW" altLang="en-US" sz="3200" b="1" dirty="0"/>
              <a:t>自我覺察與角色</a:t>
            </a:r>
          </a:p>
          <a:p>
            <a:pPr>
              <a:defRPr/>
            </a:pPr>
            <a:r>
              <a:rPr lang="zh-TW" altLang="en-US" sz="3200" b="1" dirty="0"/>
              <a:t>  定位是一切溝通</a:t>
            </a:r>
          </a:p>
          <a:p>
            <a:pPr>
              <a:defRPr/>
            </a:pPr>
            <a:r>
              <a:rPr lang="zh-TW" altLang="en-US" sz="3200" b="1" dirty="0"/>
              <a:t>  之始</a:t>
            </a:r>
          </a:p>
          <a:p>
            <a:pPr>
              <a:defRPr/>
            </a:pPr>
            <a:endParaRPr lang="zh-TW" altLang="en-US" sz="2800" dirty="0"/>
          </a:p>
          <a:p>
            <a:pPr>
              <a:defRPr/>
            </a:pPr>
            <a:r>
              <a:rPr lang="zh-TW" altLang="en-US" sz="3200" dirty="0"/>
              <a:t>   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4644008" y="2276872"/>
            <a:ext cx="3457575" cy="115093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altLang="zh-TW" sz="2800" dirty="0"/>
          </a:p>
          <a:p>
            <a:pPr algn="ctr">
              <a:defRPr/>
            </a:pPr>
            <a:r>
              <a:rPr lang="en-US" altLang="zh-TW" sz="3200" b="1" dirty="0">
                <a:solidFill>
                  <a:schemeClr val="tx1"/>
                </a:solidFill>
              </a:rPr>
              <a:t>2. </a:t>
            </a:r>
            <a:r>
              <a:rPr lang="en-US" altLang="zh-TW" sz="3200" b="1" dirty="0" smtClean="0">
                <a:solidFill>
                  <a:schemeClr val="tx1"/>
                </a:solidFill>
                <a:ea typeface="新細明體" pitchFamily="18" charset="-120"/>
              </a:rPr>
              <a:t> </a:t>
            </a:r>
            <a:r>
              <a:rPr lang="zh-TW" altLang="en-US" sz="3200" b="1" dirty="0" smtClean="0">
                <a:solidFill>
                  <a:schemeClr val="tx1"/>
                </a:solidFill>
                <a:ea typeface="新細明體" pitchFamily="18" charset="-120"/>
              </a:rPr>
              <a:t>教學目標與</a:t>
            </a:r>
          </a:p>
          <a:p>
            <a:pPr algn="ctr">
              <a:defRPr/>
            </a:pPr>
            <a:r>
              <a:rPr lang="zh-TW" altLang="en-US" sz="3200" b="1" dirty="0" smtClean="0">
                <a:solidFill>
                  <a:schemeClr val="tx1"/>
                </a:solidFill>
                <a:ea typeface="新細明體" pitchFamily="18" charset="-120"/>
              </a:rPr>
              <a:t>課程設計</a:t>
            </a:r>
            <a:endParaRPr lang="zh-TW" altLang="en-US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endParaRPr lang="en-US" altLang="zh-TW" sz="3200" dirty="0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644008" y="3429000"/>
            <a:ext cx="3457575" cy="237648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en-US" altLang="zh-TW" sz="3200" b="1" dirty="0" smtClean="0">
                <a:solidFill>
                  <a:schemeClr val="tx1"/>
                </a:solidFill>
                <a:ea typeface="新細明體" pitchFamily="18" charset="-120"/>
              </a:rPr>
              <a:t>(1)</a:t>
            </a:r>
            <a:r>
              <a:rPr lang="zh-TW" altLang="en-US" sz="3200" b="1" dirty="0" smtClean="0">
                <a:solidFill>
                  <a:schemeClr val="tx1"/>
                </a:solidFill>
                <a:ea typeface="新細明體" pitchFamily="18" charset="-120"/>
              </a:rPr>
              <a:t>教學目標決定課</a:t>
            </a:r>
            <a:endParaRPr lang="en-US" altLang="zh-TW" sz="3200" b="1" dirty="0" smtClean="0">
              <a:solidFill>
                <a:schemeClr val="tx1"/>
              </a:solidFill>
              <a:ea typeface="新細明體" pitchFamily="18" charset="-120"/>
            </a:endParaRPr>
          </a:p>
          <a:p>
            <a:pPr>
              <a:defRPr/>
            </a:pPr>
            <a:r>
              <a:rPr lang="zh-TW" altLang="en-US" sz="3200" b="1" dirty="0" smtClean="0">
                <a:solidFill>
                  <a:schemeClr val="tx1"/>
                </a:solidFill>
                <a:ea typeface="新細明體" pitchFamily="18" charset="-120"/>
              </a:rPr>
              <a:t>程設計與溝通方式</a:t>
            </a:r>
          </a:p>
          <a:p>
            <a:pPr>
              <a:defRPr/>
            </a:pPr>
            <a:r>
              <a:rPr lang="en-US" altLang="zh-TW" sz="3200" b="1" dirty="0" smtClean="0">
                <a:solidFill>
                  <a:schemeClr val="tx1"/>
                </a:solidFill>
                <a:ea typeface="新細明體" pitchFamily="18" charset="-120"/>
              </a:rPr>
              <a:t>(2)</a:t>
            </a:r>
            <a:r>
              <a:rPr lang="zh-TW" altLang="en-US" sz="3200" b="1" dirty="0" smtClean="0">
                <a:solidFill>
                  <a:schemeClr val="tx1"/>
                </a:solidFill>
                <a:ea typeface="新細明體" pitchFamily="18" charset="-120"/>
              </a:rPr>
              <a:t>課程設計反映教</a:t>
            </a:r>
          </a:p>
          <a:p>
            <a:pPr>
              <a:defRPr/>
            </a:pPr>
            <a:r>
              <a:rPr lang="zh-TW" altLang="en-US" sz="3200" b="1" dirty="0" smtClean="0">
                <a:solidFill>
                  <a:schemeClr val="tx1"/>
                </a:solidFill>
                <a:ea typeface="新細明體" pitchFamily="18" charset="-120"/>
              </a:rPr>
              <a:t>師的自我角色定位</a:t>
            </a:r>
          </a:p>
          <a:p>
            <a:pPr>
              <a:defRPr/>
            </a:pPr>
            <a:endParaRPr lang="zh-TW" altLang="en-US" sz="3200" b="1" dirty="0" smtClean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555776" y="260648"/>
            <a:ext cx="39549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400" b="1" dirty="0" smtClean="0"/>
              <a:t>二、教 學 溝 通</a:t>
            </a:r>
            <a:endParaRPr lang="zh-TW" altLang="en-US" sz="4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87624" y="1484784"/>
            <a:ext cx="6192688" cy="4968552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4800" b="1" dirty="0" smtClean="0">
                <a:ea typeface="新細明體" pitchFamily="18" charset="-120"/>
              </a:rPr>
              <a:t>幫助教學者</a:t>
            </a:r>
            <a:endParaRPr lang="en-US" altLang="zh-TW" sz="4800" b="1" dirty="0" smtClean="0">
              <a:ea typeface="新細明體" pitchFamily="18" charset="-120"/>
            </a:endParaRPr>
          </a:p>
          <a:p>
            <a:r>
              <a:rPr lang="zh-TW" altLang="en-US" sz="4800" b="1" dirty="0" smtClean="0">
                <a:ea typeface="新細明體" pitchFamily="18" charset="-120"/>
              </a:rPr>
              <a:t>訊息傳遞者</a:t>
            </a:r>
            <a:endParaRPr lang="en-US" altLang="zh-TW" sz="4800" b="1" dirty="0" smtClean="0">
              <a:ea typeface="新細明體" pitchFamily="18" charset="-120"/>
            </a:endParaRPr>
          </a:p>
          <a:p>
            <a:r>
              <a:rPr lang="zh-TW" altLang="en-US" sz="4800" b="1" dirty="0" smtClean="0">
                <a:ea typeface="新細明體" pitchFamily="18" charset="-120"/>
              </a:rPr>
              <a:t>教導者</a:t>
            </a:r>
            <a:endParaRPr lang="en-US" altLang="zh-TW" sz="4800" b="1" dirty="0" smtClean="0">
              <a:ea typeface="新細明體" pitchFamily="18" charset="-120"/>
            </a:endParaRPr>
          </a:p>
          <a:p>
            <a:r>
              <a:rPr lang="zh-TW" altLang="en-US" sz="4800" b="1" dirty="0" smtClean="0">
                <a:ea typeface="新細明體" pitchFamily="18" charset="-120"/>
              </a:rPr>
              <a:t>主持者</a:t>
            </a:r>
            <a:endParaRPr lang="en-US" altLang="zh-TW" sz="4800" b="1" dirty="0" smtClean="0">
              <a:ea typeface="新細明體" pitchFamily="18" charset="-120"/>
            </a:endParaRPr>
          </a:p>
          <a:p>
            <a:r>
              <a:rPr lang="zh-TW" altLang="en-US" sz="4800" b="1" dirty="0" smtClean="0">
                <a:ea typeface="新細明體" pitchFamily="18" charset="-120"/>
              </a:rPr>
              <a:t>說服者</a:t>
            </a:r>
            <a:endParaRPr lang="en-US" altLang="zh-TW" sz="4800" b="1" dirty="0" smtClean="0">
              <a:ea typeface="新細明體" pitchFamily="18" charset="-120"/>
            </a:endParaRPr>
          </a:p>
          <a:p>
            <a:r>
              <a:rPr lang="zh-TW" altLang="en-US" sz="4800" b="1" dirty="0" smtClean="0">
                <a:ea typeface="新細明體" pitchFamily="18" charset="-120"/>
              </a:rPr>
              <a:t>展演者</a:t>
            </a:r>
            <a:endParaRPr lang="en-US" altLang="zh-TW" sz="4800" b="1" dirty="0" smtClean="0">
              <a:ea typeface="新細明體" pitchFamily="18" charset="-120"/>
            </a:endParaRPr>
          </a:p>
          <a:p>
            <a:r>
              <a:rPr lang="zh-TW" altLang="en-US" sz="4800" b="1" dirty="0" smtClean="0">
                <a:ea typeface="新細明體" pitchFamily="18" charset="-120"/>
              </a:rPr>
              <a:t>說故事者</a:t>
            </a:r>
            <a:endParaRPr lang="en-US" altLang="zh-TW" sz="4800" b="1" dirty="0" smtClean="0">
              <a:ea typeface="新細明體" pitchFamily="18" charset="-12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971600" y="404664"/>
            <a:ext cx="6821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en-US" altLang="zh-TW" sz="4800" dirty="0"/>
              <a:t>1.</a:t>
            </a:r>
            <a:r>
              <a:rPr lang="zh-TW" altLang="en-US" sz="4800" dirty="0"/>
              <a:t> </a:t>
            </a:r>
            <a:r>
              <a:rPr lang="zh-TW" altLang="en-US" sz="4800" b="1" dirty="0" smtClean="0"/>
              <a:t>老 師 </a:t>
            </a:r>
            <a:r>
              <a:rPr lang="zh-TW" altLang="en-US" sz="4800" b="1" dirty="0"/>
              <a:t>的 角 色 定 位 </a:t>
            </a:r>
            <a:endParaRPr lang="en-US" altLang="zh-TW" sz="4800" b="1" dirty="0"/>
          </a:p>
        </p:txBody>
      </p:sp>
      <p:sp>
        <p:nvSpPr>
          <p:cNvPr id="6" name="矩形 5"/>
          <p:cNvSpPr/>
          <p:nvPr/>
        </p:nvSpPr>
        <p:spPr>
          <a:xfrm>
            <a:off x="2051720" y="404664"/>
            <a:ext cx="1440160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5400" b="1" dirty="0" smtClean="0">
                <a:solidFill>
                  <a:srgbClr val="C00000"/>
                </a:solidFill>
              </a:rPr>
              <a:t>TA</a:t>
            </a:r>
            <a:endParaRPr lang="zh-TW" altLang="en-US" sz="5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47664" y="1988840"/>
            <a:ext cx="5256584" cy="4065315"/>
          </a:xfrm>
        </p:spPr>
        <p:txBody>
          <a:bodyPr/>
          <a:lstStyle/>
          <a:p>
            <a:pPr lvl="0"/>
            <a:r>
              <a:rPr lang="zh-TW" altLang="en-US" sz="4400" b="1" dirty="0" smtClean="0">
                <a:latin typeface="Arial" pitchFamily="34" charset="0"/>
                <a:ea typeface="新細明體" pitchFamily="18" charset="-120"/>
              </a:rPr>
              <a:t>學生</a:t>
            </a:r>
            <a:r>
              <a:rPr lang="zh-TW" altLang="en-US" sz="4400" b="1" dirty="0" smtClean="0"/>
              <a:t>是誰？</a:t>
            </a:r>
            <a:endParaRPr lang="en-US" altLang="zh-TW" sz="4400" b="1" dirty="0" smtClean="0"/>
          </a:p>
          <a:p>
            <a:pPr lvl="0"/>
            <a:r>
              <a:rPr lang="zh-TW" altLang="en-US" sz="4400" b="1" dirty="0" smtClean="0"/>
              <a:t>需求是什麼？</a:t>
            </a:r>
            <a:endParaRPr lang="en-US" altLang="zh-TW" sz="4400" b="1" dirty="0" smtClean="0"/>
          </a:p>
          <a:p>
            <a:pPr lvl="0"/>
            <a:r>
              <a:rPr lang="zh-TW" altLang="en-US" sz="4400" b="1" dirty="0" smtClean="0"/>
              <a:t>如何幫助他們？</a:t>
            </a:r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74082" y="430639"/>
            <a:ext cx="6995826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 marL="342900" indent="-342900">
              <a:defRPr/>
            </a:pPr>
            <a:r>
              <a:rPr lang="en-US" altLang="zh-TW" sz="4800" dirty="0" smtClean="0">
                <a:latin typeface="Arial" pitchFamily="34" charset="0"/>
                <a:ea typeface="新細明體" pitchFamily="18" charset="-120"/>
              </a:rPr>
              <a:t>2. </a:t>
            </a:r>
            <a:r>
              <a:rPr lang="zh-TW" altLang="en-US" sz="4800" b="1" dirty="0" smtClean="0">
                <a:latin typeface="Arial" pitchFamily="34" charset="0"/>
                <a:ea typeface="新細明體" pitchFamily="18" charset="-120"/>
              </a:rPr>
              <a:t>從 學 生 的 需 求 出 發</a:t>
            </a:r>
            <a:endParaRPr lang="en-US" altLang="zh-TW" sz="4800" b="1" dirty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dirty="0" smtClean="0"/>
              <a:t>(</a:t>
            </a:r>
            <a:r>
              <a:rPr lang="zh-TW" altLang="en-US" b="1" dirty="0" smtClean="0"/>
              <a:t>二</a:t>
            </a:r>
            <a:r>
              <a:rPr lang="en-US" altLang="zh-TW" b="1" dirty="0" smtClean="0"/>
              <a:t>)</a:t>
            </a:r>
            <a:r>
              <a:rPr lang="zh-TW" altLang="en-US" b="1" dirty="0" smtClean="0"/>
              <a:t>、教 學 溝 通 的 技 巧</a:t>
            </a:r>
            <a:endParaRPr lang="zh-TW" alt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043608" y="1556792"/>
            <a:ext cx="64087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en-US" altLang="zh-TW" sz="4000" b="1" dirty="0"/>
              <a:t>1</a:t>
            </a:r>
            <a:r>
              <a:rPr lang="en-US" altLang="zh-TW" sz="4000" b="1" dirty="0" smtClean="0"/>
              <a:t>.</a:t>
            </a:r>
            <a:r>
              <a:rPr lang="zh-TW" altLang="en-US" sz="4000" b="1" dirty="0" smtClean="0"/>
              <a:t>教 學時 的 </a:t>
            </a:r>
            <a:r>
              <a:rPr lang="zh-TW" altLang="en-US" sz="4000" b="1" dirty="0"/>
              <a:t>口 語 表 達 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23528" y="1556792"/>
            <a:ext cx="8320211" cy="48588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r>
              <a:rPr lang="en-US" altLang="zh-TW" sz="3600" b="1" dirty="0" smtClean="0">
                <a:solidFill>
                  <a:srgbClr val="C00000"/>
                </a:solidFill>
              </a:rPr>
              <a:t>(</a:t>
            </a:r>
            <a:r>
              <a:rPr lang="en-US" altLang="zh-TW" sz="3600" b="1" dirty="0">
                <a:solidFill>
                  <a:srgbClr val="C00000"/>
                </a:solidFill>
              </a:rPr>
              <a:t>1)</a:t>
            </a:r>
            <a:r>
              <a:rPr lang="zh-TW" altLang="en-US" sz="3600" b="1" dirty="0">
                <a:solidFill>
                  <a:srgbClr val="C00000"/>
                </a:solidFill>
              </a:rPr>
              <a:t>溝通場域的設計與規劃</a:t>
            </a:r>
            <a:r>
              <a:rPr lang="en-US" altLang="zh-TW" sz="3600" b="1" dirty="0">
                <a:solidFill>
                  <a:srgbClr val="C00000"/>
                </a:solidFill>
              </a:rPr>
              <a:t>—</a:t>
            </a:r>
          </a:p>
          <a:p>
            <a:r>
              <a:rPr lang="zh-TW" altLang="en-US" sz="3600" b="1" dirty="0"/>
              <a:t>教室的軟硬體設備</a:t>
            </a:r>
          </a:p>
          <a:p>
            <a:endParaRPr lang="zh-TW" altLang="en-US" sz="2800" dirty="0"/>
          </a:p>
          <a:p>
            <a:endParaRPr lang="zh-TW" altLang="en-US" sz="2800" dirty="0"/>
          </a:p>
          <a:p>
            <a:endParaRPr lang="zh-TW" altLang="en-US" sz="2800" dirty="0"/>
          </a:p>
          <a:p>
            <a:endParaRPr lang="en-US" altLang="zh-TW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31032" y="1772816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zh-TW" altLang="en-US" sz="3600" b="1" dirty="0" smtClean="0"/>
              <a:t>口語表達時要有結構與組織性</a:t>
            </a:r>
            <a:r>
              <a:rPr lang="en-US" altLang="zh-TW" sz="3600" dirty="0" smtClean="0"/>
              <a:t>—</a:t>
            </a:r>
            <a:endParaRPr lang="en-US" altLang="zh-TW" sz="3600" dirty="0"/>
          </a:p>
        </p:txBody>
      </p:sp>
      <p:sp>
        <p:nvSpPr>
          <p:cNvPr id="13" name="標題 12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56990"/>
          </a:xfrm>
        </p:spPr>
        <p:txBody>
          <a:bodyPr>
            <a:noAutofit/>
          </a:bodyPr>
          <a:lstStyle/>
          <a:p>
            <a:pPr algn="l"/>
            <a:r>
              <a:rPr lang="en-US" altLang="zh-TW" sz="4000" b="1" dirty="0" smtClean="0">
                <a:solidFill>
                  <a:srgbClr val="C00000"/>
                </a:solidFill>
              </a:rPr>
              <a:t>(2) </a:t>
            </a:r>
            <a:r>
              <a:rPr lang="zh-TW" altLang="en-US" sz="4000" b="1" dirty="0" smtClean="0">
                <a:solidFill>
                  <a:srgbClr val="C00000"/>
                </a:solidFill>
              </a:rPr>
              <a:t>使用語言與非語言符碼有效教學</a:t>
            </a:r>
            <a:endParaRPr lang="zh-TW" altLang="en-US" sz="40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051720" y="332656"/>
            <a:ext cx="443743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sz="4800" b="1" dirty="0" smtClean="0"/>
              <a:t>2. </a:t>
            </a:r>
            <a:r>
              <a:rPr lang="zh-TW" altLang="en-US" sz="4800" b="1" dirty="0" smtClean="0"/>
              <a:t>提 問 的 技 巧</a:t>
            </a:r>
            <a:endParaRPr lang="zh-TW" altLang="en-US" sz="4800" dirty="0"/>
          </a:p>
        </p:txBody>
      </p:sp>
      <p:sp>
        <p:nvSpPr>
          <p:cNvPr id="6" name="矩形 5"/>
          <p:cNvSpPr/>
          <p:nvPr/>
        </p:nvSpPr>
        <p:spPr>
          <a:xfrm>
            <a:off x="2123728" y="2996952"/>
            <a:ext cx="4009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en-US" altLang="zh-TW" sz="4800" dirty="0" smtClean="0"/>
              <a:t>3. </a:t>
            </a:r>
            <a:r>
              <a:rPr lang="zh-TW" altLang="en-US" sz="4800" b="1" dirty="0" smtClean="0"/>
              <a:t>回饋的技巧 </a:t>
            </a:r>
            <a:endParaRPr lang="en-US" altLang="zh-TW" sz="4800" b="1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836613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en-US" sz="5400" b="1" dirty="0" smtClean="0"/>
              <a:t>三、創 意 與 溝 通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2205038"/>
            <a:ext cx="8064500" cy="3733800"/>
          </a:xfrm>
        </p:spPr>
        <p:txBody>
          <a:bodyPr/>
          <a:lstStyle/>
          <a:p>
            <a:r>
              <a:rPr lang="zh-TW" altLang="en-US" sz="4800" b="1" dirty="0" smtClean="0"/>
              <a:t>創意是甚麼？</a:t>
            </a:r>
          </a:p>
          <a:p>
            <a:r>
              <a:rPr lang="zh-TW" altLang="en-US" sz="4800" b="1" dirty="0" smtClean="0"/>
              <a:t>創意能學嗎？</a:t>
            </a:r>
          </a:p>
          <a:p>
            <a:r>
              <a:rPr lang="zh-TW" altLang="en-US" sz="4800" b="1" dirty="0" smtClean="0"/>
              <a:t>創意如何生成？</a:t>
            </a:r>
          </a:p>
          <a:p>
            <a:r>
              <a:rPr lang="zh-TW" altLang="en-US" sz="4800" b="1" dirty="0" smtClean="0"/>
              <a:t>如何能有源源不絕的創意？</a:t>
            </a:r>
          </a:p>
        </p:txBody>
      </p:sp>
      <p:sp>
        <p:nvSpPr>
          <p:cNvPr id="7" name="矩形 6"/>
          <p:cNvSpPr/>
          <p:nvPr/>
        </p:nvSpPr>
        <p:spPr>
          <a:xfrm>
            <a:off x="755576" y="4077072"/>
            <a:ext cx="777686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16288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ea typeface="新細明體" charset="-120"/>
              </a:rPr>
              <a:t>1. </a:t>
            </a:r>
            <a:r>
              <a:rPr lang="zh-TW" altLang="en-US" sz="4000" dirty="0">
                <a:ea typeface="新細明體" charset="-120"/>
              </a:rPr>
              <a:t>創意是甚麼？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852936"/>
            <a:ext cx="8229600" cy="4525963"/>
          </a:xfrm>
        </p:spPr>
        <p:txBody>
          <a:bodyPr>
            <a:normAutofit/>
          </a:bodyPr>
          <a:lstStyle/>
          <a:p>
            <a:pPr marL="742950" indent="-742950">
              <a:buAutoNum type="arabicParenBoth"/>
            </a:pPr>
            <a:r>
              <a:rPr lang="zh-TW" altLang="en-US" sz="3600" b="1" dirty="0" smtClean="0">
                <a:solidFill>
                  <a:srgbClr val="CC3300"/>
                </a:solidFill>
                <a:ea typeface="新細明體" charset="-120"/>
              </a:rPr>
              <a:t>創意可以是</a:t>
            </a:r>
            <a:r>
              <a:rPr lang="en-US" altLang="zh-TW" sz="3600" b="1" u="sng" dirty="0" smtClean="0">
                <a:solidFill>
                  <a:srgbClr val="CC3300"/>
                </a:solidFill>
                <a:ea typeface="新細明體" charset="-120"/>
              </a:rPr>
              <a:t>                </a:t>
            </a:r>
            <a:r>
              <a:rPr lang="zh-TW" altLang="en-US" sz="3600" b="1" dirty="0" smtClean="0">
                <a:solidFill>
                  <a:srgbClr val="CC3300"/>
                </a:solidFill>
                <a:ea typeface="新細明體" charset="-120"/>
              </a:rPr>
              <a:t>重新組合：</a:t>
            </a:r>
            <a:endParaRPr lang="en-US" altLang="zh-TW" sz="3600" b="1" dirty="0" smtClean="0">
              <a:solidFill>
                <a:srgbClr val="CC3300"/>
              </a:solidFill>
              <a:ea typeface="新細明體" charset="-120"/>
            </a:endParaRPr>
          </a:p>
          <a:p>
            <a:pPr marL="742950" indent="-742950">
              <a:buAutoNum type="arabicParenBoth"/>
            </a:pPr>
            <a:r>
              <a:rPr lang="zh-TW" altLang="en-US" sz="3600" b="1" dirty="0" smtClean="0">
                <a:solidFill>
                  <a:srgbClr val="C00000"/>
                </a:solidFill>
                <a:ea typeface="新細明體" charset="-120"/>
              </a:rPr>
              <a:t>創意可以是</a:t>
            </a:r>
            <a:r>
              <a:rPr lang="zh-TW" altLang="en-US" sz="3600" b="1" u="sng" dirty="0" smtClean="0">
                <a:solidFill>
                  <a:srgbClr val="C00000"/>
                </a:solidFill>
                <a:ea typeface="新細明體" charset="-120"/>
              </a:rPr>
              <a:t>                         </a:t>
            </a:r>
            <a:r>
              <a:rPr lang="zh-TW" altLang="en-US" sz="3600" b="1" dirty="0" smtClean="0">
                <a:solidFill>
                  <a:srgbClr val="C00000"/>
                </a:solidFill>
                <a:ea typeface="新細明體" charset="-120"/>
              </a:rPr>
              <a:t>：</a:t>
            </a:r>
            <a:endParaRPr lang="zh-TW" altLang="en-US" sz="3600" dirty="0">
              <a:ea typeface="新細明體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691680" y="476672"/>
            <a:ext cx="505138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 smtClean="0"/>
              <a:t>三、創 意 與 溝 通</a:t>
            </a:r>
            <a:endParaRPr lang="zh-TW" altLang="en-US" sz="4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C:\Users\LiLi\AppData\Local\Microsoft\Windows\Temporary Internet Files\Content.IE5\CQZTEQD6\MC9000190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2417763" cy="508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資料庫圖表 7"/>
          <p:cNvGraphicFramePr/>
          <p:nvPr/>
        </p:nvGraphicFramePr>
        <p:xfrm>
          <a:off x="2267744" y="188640"/>
          <a:ext cx="7116960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763688" y="1916832"/>
            <a:ext cx="74892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400" b="1" dirty="0" smtClean="0"/>
              <a:t>綱</a:t>
            </a:r>
            <a:endParaRPr lang="en-US" altLang="zh-TW" sz="4400" b="1" dirty="0" smtClean="0"/>
          </a:p>
          <a:p>
            <a:r>
              <a:rPr lang="zh-TW" altLang="en-US" sz="4400" b="1" dirty="0" smtClean="0"/>
              <a:t>要</a:t>
            </a:r>
            <a:endParaRPr lang="zh-TW" altLang="en-US" sz="44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404664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zh-TW" sz="4800" dirty="0">
                <a:ea typeface="新細明體" charset="-120"/>
              </a:rPr>
              <a:t>2. </a:t>
            </a:r>
            <a:r>
              <a:rPr lang="zh-TW" altLang="en-US" sz="4800" dirty="0">
                <a:ea typeface="新細明體" charset="-120"/>
              </a:rPr>
              <a:t>創 意 能 學 嗎？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>
              <a:buNone/>
            </a:pPr>
            <a:r>
              <a:rPr lang="zh-TW" altLang="en-US" sz="3600" b="1" dirty="0" smtClean="0">
                <a:solidFill>
                  <a:srgbClr val="C00000"/>
                </a:solidFill>
                <a:ea typeface="新細明體" charset="-120"/>
              </a:rPr>
              <a:t>創意從 </a:t>
            </a:r>
            <a:r>
              <a:rPr lang="zh-TW" altLang="en-US" sz="3600" b="1" u="sng" dirty="0" smtClean="0">
                <a:solidFill>
                  <a:srgbClr val="C00000"/>
                </a:solidFill>
                <a:ea typeface="新細明體" charset="-120"/>
              </a:rPr>
              <a:t>                        </a:t>
            </a:r>
            <a:r>
              <a:rPr lang="zh-TW" altLang="en-US" sz="3600" b="1" dirty="0" smtClean="0">
                <a:solidFill>
                  <a:srgbClr val="C00000"/>
                </a:solidFill>
                <a:ea typeface="新細明體" charset="-120"/>
              </a:rPr>
              <a:t>而來</a:t>
            </a:r>
            <a:endParaRPr lang="en-US" altLang="zh-TW" sz="3600" b="1" dirty="0" smtClean="0">
              <a:solidFill>
                <a:srgbClr val="C00000"/>
              </a:solidFill>
              <a:ea typeface="新細明體" charset="-120"/>
            </a:endParaRPr>
          </a:p>
          <a:p>
            <a:pPr>
              <a:buNone/>
            </a:pPr>
            <a:r>
              <a:rPr lang="en-US" altLang="zh-TW" sz="3600" b="1" dirty="0" smtClean="0">
                <a:solidFill>
                  <a:srgbClr val="C00000"/>
                </a:solidFill>
                <a:ea typeface="新細明體" charset="-120"/>
              </a:rPr>
              <a:t>(1)</a:t>
            </a:r>
          </a:p>
          <a:p>
            <a:pPr>
              <a:buNone/>
            </a:pPr>
            <a:r>
              <a:rPr lang="en-US" altLang="zh-TW" sz="3600" b="1" dirty="0" smtClean="0">
                <a:solidFill>
                  <a:srgbClr val="C00000"/>
                </a:solidFill>
                <a:ea typeface="新細明體" charset="-120"/>
              </a:rPr>
              <a:t>(2)</a:t>
            </a:r>
          </a:p>
          <a:p>
            <a:pPr>
              <a:buNone/>
            </a:pPr>
            <a:r>
              <a:rPr lang="en-US" altLang="zh-TW" sz="3600" b="1" dirty="0" smtClean="0">
                <a:solidFill>
                  <a:srgbClr val="C00000"/>
                </a:solidFill>
                <a:ea typeface="新細明體" charset="-120"/>
              </a:rPr>
              <a:t>(3)</a:t>
            </a:r>
            <a:endParaRPr lang="zh-TW" altLang="en-US" sz="3600" dirty="0" smtClean="0">
              <a:solidFill>
                <a:srgbClr val="C00000"/>
              </a:solidFill>
            </a:endParaRPr>
          </a:p>
          <a:p>
            <a:pPr>
              <a:buFontTx/>
              <a:buNone/>
            </a:pPr>
            <a:endParaRPr lang="zh-TW" altLang="en-US" sz="3600" dirty="0">
              <a:ea typeface="新細明體" charset="-12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b="1" dirty="0" smtClean="0"/>
              <a:t>結 語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4"/>
          <p:cNvSpPr>
            <a:spLocks noChangeArrowheads="1"/>
          </p:cNvSpPr>
          <p:nvPr/>
        </p:nvSpPr>
        <p:spPr bwMode="auto">
          <a:xfrm>
            <a:off x="467544" y="1772816"/>
            <a:ext cx="594015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r>
              <a:rPr lang="en-US" altLang="zh-TW" sz="4800" b="1" dirty="0" smtClean="0"/>
              <a:t>1.</a:t>
            </a:r>
            <a:r>
              <a:rPr lang="zh-TW" altLang="en-US" sz="4800" b="1" smtClean="0"/>
              <a:t>溝通表達鐵三角</a:t>
            </a:r>
            <a:endParaRPr lang="en-US" altLang="zh-TW" sz="4800" b="1" dirty="0" smtClean="0"/>
          </a:p>
          <a:p>
            <a:endParaRPr lang="en-US" altLang="zh-TW" sz="4800" b="1" dirty="0" smtClean="0"/>
          </a:p>
          <a:p>
            <a:r>
              <a:rPr lang="en-US" altLang="zh-TW" sz="4800" b="1" dirty="0" smtClean="0"/>
              <a:t>2.</a:t>
            </a:r>
            <a:r>
              <a:rPr lang="zh-TW" altLang="en-US" sz="4800" b="1" dirty="0" smtClean="0"/>
              <a:t>關於「距離」</a:t>
            </a:r>
            <a:endParaRPr lang="en-US" altLang="zh-TW" sz="4800" b="1" dirty="0" smtClean="0"/>
          </a:p>
          <a:p>
            <a:endParaRPr lang="zh-TW" altLang="en-US" sz="48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idx="4294967295"/>
          </p:nvPr>
        </p:nvSpPr>
        <p:spPr>
          <a:xfrm>
            <a:off x="179512" y="98072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4000" b="1" dirty="0" smtClean="0"/>
              <a:t>(</a:t>
            </a:r>
            <a:r>
              <a:rPr lang="zh-TW" altLang="en-US" sz="4000" b="1" dirty="0" smtClean="0"/>
              <a:t>一</a:t>
            </a:r>
            <a:r>
              <a:rPr lang="en-US" altLang="zh-TW" sz="4000" b="1" dirty="0" smtClean="0"/>
              <a:t>)</a:t>
            </a:r>
            <a:r>
              <a:rPr lang="zh-TW" altLang="en-US" sz="4000" b="1" dirty="0" smtClean="0"/>
              <a:t> 、口語表達的基礎</a:t>
            </a:r>
            <a:endParaRPr lang="zh-TW" altLang="en-US" sz="4000" dirty="0"/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755576" y="2276872"/>
            <a:ext cx="3457575" cy="115093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marL="342900" indent="-342900" algn="ctr">
              <a:buFontTx/>
              <a:buAutoNum type="arabicPeriod"/>
              <a:defRPr/>
            </a:pPr>
            <a:endParaRPr lang="en-US" altLang="zh-TW" sz="2800"/>
          </a:p>
          <a:p>
            <a:pPr marL="342900" indent="-342900" algn="ctr">
              <a:buFontTx/>
              <a:buAutoNum type="arabicPeriod"/>
              <a:defRPr/>
            </a:pPr>
            <a:r>
              <a:rPr lang="en-US" altLang="zh-TW" sz="3200" b="1"/>
              <a:t> </a:t>
            </a:r>
            <a:r>
              <a:rPr lang="zh-TW" altLang="en-US" sz="3200" b="1"/>
              <a:t>角色定位</a:t>
            </a:r>
          </a:p>
          <a:p>
            <a:pPr marL="342900" indent="-342900" algn="ctr">
              <a:defRPr/>
            </a:pPr>
            <a:endParaRPr lang="en-US" altLang="zh-TW" sz="3200"/>
          </a:p>
        </p:txBody>
      </p:sp>
      <p:sp>
        <p:nvSpPr>
          <p:cNvPr id="6" name="Rectangle 16"/>
          <p:cNvSpPr>
            <a:spLocks noChangeArrowheads="1"/>
          </p:cNvSpPr>
          <p:nvPr/>
        </p:nvSpPr>
        <p:spPr bwMode="auto">
          <a:xfrm>
            <a:off x="755576" y="3429000"/>
            <a:ext cx="3457575" cy="237648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en-US" altLang="zh-TW" sz="3200" dirty="0"/>
          </a:p>
          <a:p>
            <a:pPr>
              <a:defRPr/>
            </a:pPr>
            <a:r>
              <a:rPr lang="en-US" altLang="zh-TW" sz="3200" dirty="0"/>
              <a:t>  </a:t>
            </a:r>
          </a:p>
          <a:p>
            <a:pPr>
              <a:defRPr/>
            </a:pPr>
            <a:r>
              <a:rPr lang="en-US" altLang="zh-TW" sz="3200" dirty="0"/>
              <a:t>  </a:t>
            </a:r>
            <a:r>
              <a:rPr lang="zh-TW" altLang="en-US" sz="3200" b="1" dirty="0"/>
              <a:t>自我覺察與角色</a:t>
            </a:r>
          </a:p>
          <a:p>
            <a:pPr>
              <a:defRPr/>
            </a:pPr>
            <a:r>
              <a:rPr lang="zh-TW" altLang="en-US" sz="3200" b="1" dirty="0"/>
              <a:t>  定位是一切溝通</a:t>
            </a:r>
          </a:p>
          <a:p>
            <a:pPr>
              <a:defRPr/>
            </a:pPr>
            <a:r>
              <a:rPr lang="zh-TW" altLang="en-US" sz="3200" b="1" dirty="0"/>
              <a:t>  之始</a:t>
            </a:r>
          </a:p>
          <a:p>
            <a:pPr>
              <a:defRPr/>
            </a:pPr>
            <a:endParaRPr lang="zh-TW" altLang="en-US" sz="2800" dirty="0"/>
          </a:p>
          <a:p>
            <a:pPr>
              <a:defRPr/>
            </a:pPr>
            <a:r>
              <a:rPr lang="zh-TW" altLang="en-US" sz="3200" dirty="0"/>
              <a:t>   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4716016" y="2276872"/>
            <a:ext cx="3457575" cy="115093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altLang="zh-TW" sz="2800" dirty="0"/>
          </a:p>
          <a:p>
            <a:pPr algn="ctr">
              <a:defRPr/>
            </a:pPr>
            <a:r>
              <a:rPr lang="en-US" altLang="zh-TW" sz="3200" b="1" dirty="0"/>
              <a:t>2. </a:t>
            </a:r>
            <a:r>
              <a:rPr lang="zh-TW" altLang="en-US" sz="3200" b="1" dirty="0"/>
              <a:t>從聽眾出發</a:t>
            </a:r>
          </a:p>
          <a:p>
            <a:pPr algn="ctr">
              <a:defRPr/>
            </a:pPr>
            <a:endParaRPr lang="en-US" altLang="zh-TW" sz="3200" dirty="0"/>
          </a:p>
        </p:txBody>
      </p:sp>
      <p:sp>
        <p:nvSpPr>
          <p:cNvPr id="9" name="Rectangle 17"/>
          <p:cNvSpPr>
            <a:spLocks noChangeArrowheads="1"/>
          </p:cNvSpPr>
          <p:nvPr/>
        </p:nvSpPr>
        <p:spPr bwMode="auto">
          <a:xfrm>
            <a:off x="4716016" y="3429000"/>
            <a:ext cx="3457575" cy="2376488"/>
          </a:xfrm>
          <a:prstGeom prst="rect">
            <a:avLst/>
          </a:prstGeom>
          <a:ln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r>
              <a:rPr lang="zh-TW" altLang="en-US" sz="3200" b="1" dirty="0" smtClean="0"/>
              <a:t>溝通目標</a:t>
            </a:r>
            <a:r>
              <a:rPr lang="zh-TW" altLang="en-US" sz="3200" b="1" dirty="0"/>
              <a:t>的達成必</a:t>
            </a:r>
          </a:p>
          <a:p>
            <a:pPr>
              <a:defRPr/>
            </a:pPr>
            <a:r>
              <a:rPr lang="zh-TW" altLang="en-US" sz="3200" b="1" dirty="0"/>
              <a:t>須以聽眾為中心，</a:t>
            </a:r>
          </a:p>
          <a:p>
            <a:pPr>
              <a:defRPr/>
            </a:pPr>
            <a:r>
              <a:rPr lang="zh-TW" altLang="en-US" sz="3200" b="1" dirty="0" smtClean="0"/>
              <a:t>才具</a:t>
            </a:r>
            <a:r>
              <a:rPr lang="zh-TW" altLang="en-US" sz="3200" b="1" dirty="0"/>
              <a:t>有影響力</a:t>
            </a:r>
          </a:p>
        </p:txBody>
      </p:sp>
      <p:sp>
        <p:nvSpPr>
          <p:cNvPr id="11" name="矩形 10"/>
          <p:cNvSpPr/>
          <p:nvPr/>
        </p:nvSpPr>
        <p:spPr>
          <a:xfrm>
            <a:off x="2555776" y="404664"/>
            <a:ext cx="429636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800" b="1" dirty="0" smtClean="0"/>
              <a:t>一、口 語 表 達</a:t>
            </a:r>
            <a:endParaRPr lang="zh-TW" altLang="en-US" sz="4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628800"/>
            <a:ext cx="7992888" cy="4497363"/>
          </a:xfrm>
        </p:spPr>
        <p:txBody>
          <a:bodyPr>
            <a:normAutofit lnSpcReduction="10000"/>
          </a:bodyPr>
          <a:lstStyle/>
          <a:p>
            <a:r>
              <a:rPr lang="zh-TW" altLang="en-US" sz="4400" b="1" dirty="0" smtClean="0">
                <a:ea typeface="新細明體" pitchFamily="18" charset="-120"/>
              </a:rPr>
              <a:t>訊息傳遞者</a:t>
            </a:r>
            <a:endParaRPr lang="en-US" altLang="zh-TW" sz="4400" b="1" dirty="0" smtClean="0">
              <a:ea typeface="新細明體" pitchFamily="18" charset="-120"/>
            </a:endParaRPr>
          </a:p>
          <a:p>
            <a:r>
              <a:rPr lang="zh-TW" altLang="en-US" sz="4400" b="1" dirty="0" smtClean="0">
                <a:ea typeface="新細明體" pitchFamily="18" charset="-120"/>
              </a:rPr>
              <a:t>教導者</a:t>
            </a:r>
            <a:endParaRPr lang="en-US" altLang="zh-TW" sz="4400" b="1" dirty="0" smtClean="0">
              <a:ea typeface="新細明體" pitchFamily="18" charset="-120"/>
            </a:endParaRPr>
          </a:p>
          <a:p>
            <a:r>
              <a:rPr lang="zh-TW" altLang="en-US" sz="4400" b="1" dirty="0" smtClean="0">
                <a:ea typeface="新細明體" pitchFamily="18" charset="-120"/>
              </a:rPr>
              <a:t>領導者</a:t>
            </a:r>
            <a:endParaRPr lang="en-US" altLang="zh-TW" sz="4400" b="1" dirty="0" smtClean="0">
              <a:ea typeface="新細明體" pitchFamily="18" charset="-120"/>
            </a:endParaRPr>
          </a:p>
          <a:p>
            <a:r>
              <a:rPr lang="zh-TW" altLang="en-US" sz="4400" b="1" dirty="0" smtClean="0">
                <a:ea typeface="新細明體" pitchFamily="18" charset="-120"/>
              </a:rPr>
              <a:t>說服者</a:t>
            </a:r>
            <a:endParaRPr lang="en-US" altLang="zh-TW" sz="4400" b="1" dirty="0" smtClean="0">
              <a:ea typeface="新細明體" pitchFamily="18" charset="-120"/>
            </a:endParaRPr>
          </a:p>
          <a:p>
            <a:r>
              <a:rPr lang="zh-TW" altLang="en-US" sz="4400" b="1" dirty="0" smtClean="0">
                <a:ea typeface="新細明體" pitchFamily="18" charset="-120"/>
              </a:rPr>
              <a:t>展演者</a:t>
            </a:r>
            <a:endParaRPr lang="en-US" altLang="zh-TW" sz="4400" b="1" dirty="0" smtClean="0">
              <a:ea typeface="新細明體" pitchFamily="18" charset="-120"/>
            </a:endParaRPr>
          </a:p>
          <a:p>
            <a:r>
              <a:rPr lang="zh-TW" altLang="en-US" sz="4400" b="1" dirty="0" smtClean="0">
                <a:ea typeface="新細明體" pitchFamily="18" charset="-120"/>
              </a:rPr>
              <a:t>說故事者</a:t>
            </a:r>
            <a:endParaRPr lang="en-US" altLang="zh-TW" sz="4400" b="1" dirty="0" smtClean="0">
              <a:ea typeface="新細明體" pitchFamily="18" charset="-120"/>
            </a:endParaRPr>
          </a:p>
          <a:p>
            <a:endParaRPr lang="en-US" altLang="zh-TW" sz="4400" b="1" dirty="0" smtClean="0">
              <a:ea typeface="新細明體" pitchFamily="18" charset="-120"/>
            </a:endParaRP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611560" y="404664"/>
            <a:ext cx="72728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en-US" altLang="zh-TW" sz="4800" smtClean="0"/>
              <a:t>1.</a:t>
            </a:r>
            <a:r>
              <a:rPr lang="zh-TW" altLang="en-US" sz="4800" smtClean="0"/>
              <a:t> </a:t>
            </a:r>
            <a:r>
              <a:rPr lang="zh-TW" altLang="en-US" sz="4800" b="1" dirty="0" smtClean="0"/>
              <a:t>溝 通者 </a:t>
            </a:r>
            <a:r>
              <a:rPr lang="zh-TW" altLang="en-US" sz="4800" b="1" dirty="0"/>
              <a:t>的 角 色 定 位 </a:t>
            </a:r>
            <a:endParaRPr lang="en-US" altLang="zh-TW" sz="48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484784"/>
            <a:ext cx="5112568" cy="4065315"/>
          </a:xfrm>
        </p:spPr>
        <p:txBody>
          <a:bodyPr/>
          <a:lstStyle/>
          <a:p>
            <a:pPr lvl="0"/>
            <a:r>
              <a:rPr lang="zh-TW" altLang="en-US" sz="4400" b="1" dirty="0" smtClean="0"/>
              <a:t>聽眾是誰？</a:t>
            </a:r>
            <a:endParaRPr lang="en-US" altLang="zh-TW" sz="4400" b="1" dirty="0" smtClean="0"/>
          </a:p>
          <a:p>
            <a:pPr lvl="0"/>
            <a:r>
              <a:rPr lang="zh-TW" altLang="en-US" sz="4400" b="1" dirty="0" smtClean="0"/>
              <a:t>目的</a:t>
            </a:r>
            <a:r>
              <a:rPr lang="en-US" altLang="zh-TW" sz="4400" b="1" dirty="0" smtClean="0"/>
              <a:t>/</a:t>
            </a:r>
            <a:r>
              <a:rPr lang="zh-TW" altLang="en-US" sz="4400" b="1" dirty="0" smtClean="0"/>
              <a:t>需求是</a:t>
            </a:r>
            <a:endParaRPr lang="en-US" altLang="zh-TW" sz="4400" b="1" dirty="0" smtClean="0"/>
          </a:p>
          <a:p>
            <a:pPr lvl="0">
              <a:buNone/>
            </a:pPr>
            <a:r>
              <a:rPr lang="en-US" altLang="zh-TW" sz="4400" b="1" dirty="0" smtClean="0"/>
              <a:t>   </a:t>
            </a:r>
            <a:r>
              <a:rPr lang="zh-TW" altLang="en-US" sz="4400" b="1" dirty="0" smtClean="0"/>
              <a:t>什麼？</a:t>
            </a:r>
            <a:endParaRPr lang="en-US" altLang="zh-TW" sz="4400" b="1" dirty="0" smtClean="0"/>
          </a:p>
          <a:p>
            <a:pPr lvl="0"/>
            <a:r>
              <a:rPr lang="zh-TW" altLang="en-US" sz="4400" b="1" dirty="0" smtClean="0"/>
              <a:t>如何達到此</a:t>
            </a:r>
            <a:endParaRPr lang="en-US" altLang="zh-TW" sz="4400" b="1" dirty="0" smtClean="0"/>
          </a:p>
          <a:p>
            <a:pPr lvl="0">
              <a:buNone/>
            </a:pPr>
            <a:r>
              <a:rPr lang="en-US" altLang="zh-TW" sz="4400" b="1" dirty="0" smtClean="0"/>
              <a:t>   </a:t>
            </a:r>
            <a:r>
              <a:rPr lang="zh-TW" altLang="en-US" sz="4400" b="1" dirty="0" smtClean="0"/>
              <a:t>目的？</a:t>
            </a:r>
          </a:p>
          <a:p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254698" y="430639"/>
            <a:ext cx="4634603" cy="83099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>
            <a:spAutoFit/>
          </a:bodyPr>
          <a:lstStyle/>
          <a:p>
            <a:pPr marL="342900" indent="-342900" algn="ctr">
              <a:defRPr/>
            </a:pPr>
            <a:r>
              <a:rPr lang="en-US" altLang="zh-TW" sz="4800" dirty="0">
                <a:latin typeface="Arial" pitchFamily="34" charset="0"/>
                <a:ea typeface="新細明體" pitchFamily="18" charset="-120"/>
              </a:rPr>
              <a:t>2. </a:t>
            </a:r>
            <a:r>
              <a:rPr lang="zh-TW" altLang="en-US" sz="4800" b="1" dirty="0">
                <a:latin typeface="Arial" pitchFamily="34" charset="0"/>
                <a:ea typeface="新細明體" pitchFamily="18" charset="-120"/>
              </a:rPr>
              <a:t>從 聽 </a:t>
            </a:r>
            <a:r>
              <a:rPr lang="zh-TW" altLang="en-US" sz="4800" b="1" dirty="0" smtClean="0">
                <a:latin typeface="Arial" pitchFamily="34" charset="0"/>
                <a:ea typeface="新細明體" pitchFamily="18" charset="-120"/>
              </a:rPr>
              <a:t>眾 </a:t>
            </a:r>
            <a:r>
              <a:rPr lang="zh-TW" altLang="en-US" sz="4800" b="1" dirty="0">
                <a:latin typeface="Arial" pitchFamily="34" charset="0"/>
                <a:ea typeface="新細明體" pitchFamily="18" charset="-120"/>
              </a:rPr>
              <a:t>出 發</a:t>
            </a:r>
            <a:endParaRPr lang="en-US" altLang="zh-TW" sz="4800" b="1" dirty="0">
              <a:latin typeface="Arial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339752" y="1772816"/>
            <a:ext cx="5338936" cy="4569371"/>
          </a:xfrm>
        </p:spPr>
        <p:txBody>
          <a:bodyPr>
            <a:noAutofit/>
          </a:bodyPr>
          <a:lstStyle/>
          <a:p>
            <a:r>
              <a:rPr lang="zh-TW" altLang="en-US" sz="4000" b="1" i="1" dirty="0" smtClean="0">
                <a:latin typeface="Arial" pitchFamily="34" charset="0"/>
                <a:ea typeface="新細明體" pitchFamily="18" charset="-120"/>
              </a:rPr>
              <a:t>溝 通 場 合</a:t>
            </a:r>
          </a:p>
          <a:p>
            <a:r>
              <a:rPr lang="zh-TW" altLang="en-US" sz="4000" b="1" i="1" dirty="0" smtClean="0"/>
              <a:t>溝 通 目 的</a:t>
            </a:r>
            <a:endParaRPr lang="en-US" altLang="zh-TW" sz="4000" b="1" i="1" dirty="0" smtClean="0"/>
          </a:p>
          <a:p>
            <a:r>
              <a:rPr lang="zh-TW" altLang="en-US" sz="4000" b="1" i="1" dirty="0" smtClean="0"/>
              <a:t>聽 眾 需 求</a:t>
            </a:r>
            <a:endParaRPr lang="en-US" altLang="zh-TW" sz="4000" b="1" i="1" dirty="0" smtClean="0"/>
          </a:p>
          <a:p>
            <a:r>
              <a:rPr lang="zh-TW" altLang="en-US" sz="4000" b="1" i="1" dirty="0" smtClean="0"/>
              <a:t>表 達 內 容</a:t>
            </a:r>
            <a:endParaRPr lang="en-US" altLang="zh-TW" sz="4000" b="1" i="1" dirty="0" smtClean="0"/>
          </a:p>
          <a:p>
            <a:r>
              <a:rPr lang="zh-TW" altLang="en-US" sz="4000" b="1" i="1" dirty="0" smtClean="0"/>
              <a:t>本 身 特 質   </a:t>
            </a:r>
            <a:endParaRPr lang="en-US" altLang="zh-TW" sz="4000" b="1" i="1" dirty="0" smtClean="0"/>
          </a:p>
        </p:txBody>
      </p:sp>
      <p:sp>
        <p:nvSpPr>
          <p:cNvPr id="4" name="文字方塊 6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79512" y="-321011"/>
            <a:ext cx="86409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zh-TW" altLang="en-US" sz="4800" b="1" dirty="0"/>
              <a:t>      </a:t>
            </a:r>
            <a:r>
              <a:rPr lang="zh-TW" altLang="en-US" sz="4800" b="1" dirty="0" smtClean="0"/>
              <a:t>   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4800" b="1" dirty="0" smtClean="0"/>
              <a:t>      </a:t>
            </a:r>
            <a:r>
              <a:rPr lang="en-US" altLang="zh-TW" sz="4800" b="1" dirty="0" smtClean="0"/>
              <a:t>3. </a:t>
            </a:r>
            <a:r>
              <a:rPr lang="zh-TW" altLang="en-US" sz="4800" b="1" dirty="0" smtClean="0"/>
              <a:t>好 </a:t>
            </a:r>
            <a:r>
              <a:rPr lang="zh-TW" altLang="en-US" sz="4800" b="1" dirty="0"/>
              <a:t>的 溝 通 者 </a:t>
            </a:r>
            <a:r>
              <a:rPr lang="zh-TW" altLang="en-US" sz="4800" b="1" dirty="0" smtClean="0"/>
              <a:t>能 根 據</a:t>
            </a:r>
            <a:r>
              <a:rPr lang="en-US" altLang="zh-TW" sz="4800" b="1" dirty="0" smtClean="0"/>
              <a:t/>
            </a:r>
            <a:br>
              <a:rPr lang="en-US" altLang="zh-TW" sz="4800" b="1" dirty="0" smtClean="0"/>
            </a:br>
            <a:r>
              <a:rPr lang="zh-TW" altLang="en-US" sz="4800" b="1" dirty="0" smtClean="0"/>
              <a:t>  </a:t>
            </a:r>
            <a:endParaRPr lang="zh-TW" altLang="en-US" sz="4800" b="1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5400" b="1" dirty="0" smtClean="0"/>
              <a:t>(</a:t>
            </a:r>
            <a:r>
              <a:rPr lang="zh-TW" altLang="en-US" sz="5400" b="1" dirty="0" smtClean="0"/>
              <a:t>二</a:t>
            </a:r>
            <a:r>
              <a:rPr lang="en-US" altLang="zh-TW" sz="5400" b="1" dirty="0" smtClean="0"/>
              <a:t>) </a:t>
            </a:r>
            <a:r>
              <a:rPr lang="zh-TW" altLang="en-US" sz="5400" b="1" dirty="0" smtClean="0"/>
              <a:t>、口 語 表 達 的 重 點</a:t>
            </a:r>
            <a:endParaRPr lang="zh-TW" altLang="en-US" sz="5400" dirty="0"/>
          </a:p>
        </p:txBody>
      </p:sp>
      <p:sp>
        <p:nvSpPr>
          <p:cNvPr id="4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zh-TW" altLang="en-US" sz="4200" b="1" dirty="0" smtClean="0"/>
              <a:t>再加上三個重點</a:t>
            </a:r>
          </a:p>
          <a:p>
            <a:endParaRPr lang="zh-TW" altLang="en-US" dirty="0"/>
          </a:p>
        </p:txBody>
      </p:sp>
      <p:graphicFrame>
        <p:nvGraphicFramePr>
          <p:cNvPr id="5" name="資料庫圖表 4"/>
          <p:cNvGraphicFramePr/>
          <p:nvPr/>
        </p:nvGraphicFramePr>
        <p:xfrm>
          <a:off x="4499992" y="332656"/>
          <a:ext cx="4464496" cy="6309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endParaRPr lang="zh-TW" altLang="en-US" sz="4800" dirty="0"/>
          </a:p>
        </p:txBody>
      </p:sp>
      <p:sp>
        <p:nvSpPr>
          <p:cNvPr id="5" name="矩形 10"/>
          <p:cNvSpPr>
            <a:spLocks noChangeArrowheads="1"/>
          </p:cNvSpPr>
          <p:nvPr/>
        </p:nvSpPr>
        <p:spPr bwMode="auto">
          <a:xfrm>
            <a:off x="1043608" y="260648"/>
            <a:ext cx="7200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914400" indent="-914400" algn="ctr"/>
            <a:r>
              <a:rPr lang="en-US" altLang="zh-TW" sz="4800" b="1" dirty="0" smtClean="0"/>
              <a:t>1. </a:t>
            </a:r>
            <a:r>
              <a:rPr lang="zh-TW" altLang="en-US" sz="4800" b="1" dirty="0" smtClean="0"/>
              <a:t>語 </a:t>
            </a:r>
            <a:r>
              <a:rPr lang="zh-TW" altLang="en-US" sz="4800" b="1" dirty="0"/>
              <a:t>言 的 使 用 </a:t>
            </a:r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323528" y="1628800"/>
            <a:ext cx="8280920" cy="648072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zh-TW" alt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哲學層次</a:t>
            </a:r>
            <a:r>
              <a:rPr lang="zh-TW" altLang="en-US" sz="4000" b="1" i="1" dirty="0" smtClean="0"/>
              <a:t>：</a:t>
            </a:r>
            <a:r>
              <a:rPr lang="zh-TW" altLang="en-US" sz="4000" b="1" dirty="0" smtClean="0"/>
              <a:t>語言影響</a:t>
            </a:r>
            <a:r>
              <a:rPr lang="zh-TW" altLang="en-US" sz="4000" b="1" u="sng" dirty="0" smtClean="0"/>
              <a:t>思想與意義</a:t>
            </a:r>
            <a:r>
              <a:rPr lang="zh-TW" altLang="en-US" sz="4000" b="1" dirty="0" smtClean="0"/>
              <a:t>、也形塑</a:t>
            </a:r>
            <a:r>
              <a:rPr lang="zh-TW" altLang="en-US" sz="4000" b="1" u="sng" dirty="0" smtClean="0"/>
              <a:t>理論與知識</a:t>
            </a:r>
            <a:endParaRPr lang="en-US" altLang="zh-TW" sz="4000" b="1" u="sng" dirty="0" smtClean="0"/>
          </a:p>
          <a:p>
            <a:pPr lvl="0">
              <a:buFont typeface="Wingdings" pitchFamily="2" charset="2"/>
              <a:buChar char="Ø"/>
            </a:pPr>
            <a:r>
              <a:rPr lang="zh-TW" altLang="en-US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美學層次</a:t>
            </a:r>
            <a:r>
              <a:rPr lang="zh-TW" altLang="en-US" sz="4000" b="1" i="1" dirty="0" smtClean="0"/>
              <a:t>：</a:t>
            </a:r>
            <a:r>
              <a:rPr lang="zh-TW" altLang="en-US" sz="4000" b="1" dirty="0" smtClean="0"/>
              <a:t>許多</a:t>
            </a:r>
            <a:r>
              <a:rPr lang="zh-TW" altLang="en-US" sz="4000" b="1" u="sng" dirty="0" smtClean="0"/>
              <a:t>藝術</a:t>
            </a:r>
            <a:r>
              <a:rPr lang="zh-TW" altLang="en-US" sz="4000" b="1" dirty="0" smtClean="0"/>
              <a:t>是透過語言呈 </a:t>
            </a:r>
            <a:endParaRPr lang="en-US" altLang="zh-TW" sz="4000" b="1" dirty="0" smtClean="0"/>
          </a:p>
          <a:p>
            <a:pPr lvl="0">
              <a:buNone/>
            </a:pPr>
            <a:r>
              <a:rPr lang="en-US" altLang="zh-TW" sz="4000" b="1" dirty="0" smtClean="0"/>
              <a:t>    </a:t>
            </a:r>
            <a:r>
              <a:rPr lang="zh-TW" altLang="en-US" sz="4000" b="1" dirty="0" smtClean="0"/>
              <a:t>現； 是</a:t>
            </a:r>
            <a:r>
              <a:rPr lang="zh-TW" altLang="en-US" sz="4000" b="1" u="sng" dirty="0" smtClean="0"/>
              <a:t>意義更是意境</a:t>
            </a:r>
          </a:p>
          <a:p>
            <a:endParaRPr lang="zh-TW" alt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zh-TW" alt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484784"/>
            <a:ext cx="8568952" cy="4641379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+mn-ea"/>
              </a:rPr>
              <a:t>在溝通過程中，不只是用語言表達，也</a:t>
            </a:r>
            <a:endParaRPr lang="en-US" altLang="zh-TW" sz="3600" b="1" dirty="0" smtClean="0">
              <a:latin typeface="+mn-ea"/>
            </a:endParaRPr>
          </a:p>
          <a:p>
            <a:pPr>
              <a:buNone/>
            </a:pPr>
            <a:r>
              <a:rPr lang="zh-TW" altLang="en-US" sz="3600" b="1" dirty="0" smtClean="0">
                <a:latin typeface="+mn-ea"/>
              </a:rPr>
              <a:t>   會運用其他</a:t>
            </a:r>
            <a:r>
              <a:rPr lang="zh-TW" altLang="en-US" sz="4000" b="1" i="1" dirty="0" smtClean="0">
                <a:solidFill>
                  <a:srgbClr val="C00000"/>
                </a:solidFill>
                <a:latin typeface="+mn-ea"/>
              </a:rPr>
              <a:t>非語言的方式</a:t>
            </a:r>
            <a:r>
              <a:rPr lang="zh-TW" altLang="en-US" sz="3600" b="1" dirty="0" smtClean="0">
                <a:latin typeface="+mn-ea"/>
              </a:rPr>
              <a:t>傳遞訊息</a:t>
            </a:r>
            <a:endParaRPr lang="en-US" altLang="zh-TW" sz="3600" b="1" dirty="0" smtClean="0"/>
          </a:p>
        </p:txBody>
      </p:sp>
      <p:sp>
        <p:nvSpPr>
          <p:cNvPr id="11" name="矩形 10"/>
          <p:cNvSpPr/>
          <p:nvPr/>
        </p:nvSpPr>
        <p:spPr>
          <a:xfrm>
            <a:off x="395536" y="1484784"/>
            <a:ext cx="820891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36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3600" b="1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altLang="zh-TW" sz="3600" b="1" dirty="0" smtClean="0"/>
          </a:p>
        </p:txBody>
      </p:sp>
      <p:sp>
        <p:nvSpPr>
          <p:cNvPr id="13" name="矩形 6"/>
          <p:cNvSpPr txBox="1">
            <a:spLocks noChangeArrowheads="1"/>
          </p:cNvSpPr>
          <p:nvPr/>
        </p:nvSpPr>
        <p:spPr bwMode="auto">
          <a:xfrm>
            <a:off x="323528" y="404664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2.</a:t>
            </a:r>
            <a:r>
              <a:rPr kumimoji="0" lang="zh-TW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非</a:t>
            </a:r>
            <a: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zh-TW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語</a:t>
            </a:r>
            <a: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zh-TW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言</a:t>
            </a:r>
            <a:r>
              <a:rPr kumimoji="0" lang="en-US" altLang="zh-TW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zh-TW" alt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的 溝 通</a:t>
            </a:r>
            <a:endParaRPr kumimoji="0" lang="zh-TW" alt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3807</TotalTime>
  <Words>576</Words>
  <Application>Microsoft Office PowerPoint</Application>
  <PresentationFormat>如螢幕大小 (4:3)</PresentationFormat>
  <Paragraphs>136</Paragraphs>
  <Slides>21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     課堂溝通零距離 </vt:lpstr>
      <vt:lpstr>投影片 2</vt:lpstr>
      <vt:lpstr>(一) 、口語表達的基礎</vt:lpstr>
      <vt:lpstr>投影片 4</vt:lpstr>
      <vt:lpstr>2. 從 聽 眾 出 發</vt:lpstr>
      <vt:lpstr>                3. 好 的 溝 通 者 能 根 據   </vt:lpstr>
      <vt:lpstr>(二) 、口 語 表 達 的 重 點</vt:lpstr>
      <vt:lpstr>投影片 8</vt:lpstr>
      <vt:lpstr>投影片 9</vt:lpstr>
      <vt:lpstr>投影片 10</vt:lpstr>
      <vt:lpstr>4. 若 能 再 加 上  幽  默 </vt:lpstr>
      <vt:lpstr>(一) 教 學 溝 通 的 基 礎</vt:lpstr>
      <vt:lpstr>投影片 13</vt:lpstr>
      <vt:lpstr>2. 從 學 生 的 需 求 出 發</vt:lpstr>
      <vt:lpstr>(二)、教 學 溝 通 的 技 巧</vt:lpstr>
      <vt:lpstr>(2) 使用語言與非語言符碼有效教學</vt:lpstr>
      <vt:lpstr>投影片 17</vt:lpstr>
      <vt:lpstr>三、創 意 與 溝 通</vt:lpstr>
      <vt:lpstr>1. 創意是甚麼？</vt:lpstr>
      <vt:lpstr>2. 創 意 能 學 嗎？</vt:lpstr>
      <vt:lpstr>結 語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IMPPC國際說服傳播碩士學位學程International Master’s Program of Persuasive Communication</dc:title>
  <dc:creator>cce</dc:creator>
  <cp:lastModifiedBy>Windows 使用者</cp:lastModifiedBy>
  <cp:revision>795</cp:revision>
  <dcterms:created xsi:type="dcterms:W3CDTF">2012-09-10T00:38:58Z</dcterms:created>
  <dcterms:modified xsi:type="dcterms:W3CDTF">2016-12-13T00:46:42Z</dcterms:modified>
</cp:coreProperties>
</file>