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5" autoAdjust="0"/>
    <p:restoredTop sz="94660"/>
  </p:normalViewPr>
  <p:slideViewPr>
    <p:cSldViewPr snapToGrid="0">
      <p:cViewPr>
        <p:scale>
          <a:sx n="79" d="100"/>
          <a:sy n="79" d="100"/>
        </p:scale>
        <p:origin x="-1512" y="-79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D2539102-EE9D-4B4F-ABCA-4842012EA5B2}" type="datetimeFigureOut">
              <a:rPr lang="en-US" smtClean="0"/>
              <a:t>12/10/2015</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3BE751CD-F8B2-4BE1-9E63-1F937CD234C8}" type="slidenum">
              <a:rPr lang="en-US" smtClean="0"/>
              <a:t>‹#›</a:t>
            </a:fld>
            <a:endParaRPr lang="en-US"/>
          </a:p>
        </p:txBody>
      </p:sp>
    </p:spTree>
    <p:extLst>
      <p:ext uri="{BB962C8B-B14F-4D97-AF65-F5344CB8AC3E}">
        <p14:creationId xmlns:p14="http://schemas.microsoft.com/office/powerpoint/2010/main" val="285230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47F4EA-DB59-4F57-9104-D845F3A57542}" type="slidenum">
              <a:rPr lang="en-US" smtClean="0"/>
              <a:t>1</a:t>
            </a:fld>
            <a:endParaRPr lang="en-US"/>
          </a:p>
        </p:txBody>
      </p:sp>
    </p:spTree>
    <p:extLst>
      <p:ext uri="{BB962C8B-B14F-4D97-AF65-F5344CB8AC3E}">
        <p14:creationId xmlns:p14="http://schemas.microsoft.com/office/powerpoint/2010/main" val="4174356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D1B2C1-0E54-49DE-83AC-2B0B56C45EB4}"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37323-61A2-4936-B80D-3D4C68944A96}" type="slidenum">
              <a:rPr lang="en-US" smtClean="0"/>
              <a:t>‹#›</a:t>
            </a:fld>
            <a:endParaRPr lang="en-US"/>
          </a:p>
        </p:txBody>
      </p:sp>
    </p:spTree>
    <p:extLst>
      <p:ext uri="{BB962C8B-B14F-4D97-AF65-F5344CB8AC3E}">
        <p14:creationId xmlns:p14="http://schemas.microsoft.com/office/powerpoint/2010/main" val="2098814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D1B2C1-0E54-49DE-83AC-2B0B56C45EB4}"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37323-61A2-4936-B80D-3D4C68944A96}" type="slidenum">
              <a:rPr lang="en-US" smtClean="0"/>
              <a:t>‹#›</a:t>
            </a:fld>
            <a:endParaRPr lang="en-US"/>
          </a:p>
        </p:txBody>
      </p:sp>
    </p:spTree>
    <p:extLst>
      <p:ext uri="{BB962C8B-B14F-4D97-AF65-F5344CB8AC3E}">
        <p14:creationId xmlns:p14="http://schemas.microsoft.com/office/powerpoint/2010/main" val="989216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D1B2C1-0E54-49DE-83AC-2B0B56C45EB4}"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37323-61A2-4936-B80D-3D4C68944A96}" type="slidenum">
              <a:rPr lang="en-US" smtClean="0"/>
              <a:t>‹#›</a:t>
            </a:fld>
            <a:endParaRPr lang="en-US"/>
          </a:p>
        </p:txBody>
      </p:sp>
    </p:spTree>
    <p:extLst>
      <p:ext uri="{BB962C8B-B14F-4D97-AF65-F5344CB8AC3E}">
        <p14:creationId xmlns:p14="http://schemas.microsoft.com/office/powerpoint/2010/main" val="1523339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D1B2C1-0E54-49DE-83AC-2B0B56C45EB4}"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37323-61A2-4936-B80D-3D4C68944A96}" type="slidenum">
              <a:rPr lang="en-US" smtClean="0"/>
              <a:t>‹#›</a:t>
            </a:fld>
            <a:endParaRPr lang="en-US"/>
          </a:p>
        </p:txBody>
      </p:sp>
    </p:spTree>
    <p:extLst>
      <p:ext uri="{BB962C8B-B14F-4D97-AF65-F5344CB8AC3E}">
        <p14:creationId xmlns:p14="http://schemas.microsoft.com/office/powerpoint/2010/main" val="3846441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D1B2C1-0E54-49DE-83AC-2B0B56C45EB4}" type="datetimeFigureOut">
              <a:rPr lang="en-US" smtClean="0"/>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37323-61A2-4936-B80D-3D4C68944A96}" type="slidenum">
              <a:rPr lang="en-US" smtClean="0"/>
              <a:t>‹#›</a:t>
            </a:fld>
            <a:endParaRPr lang="en-US"/>
          </a:p>
        </p:txBody>
      </p:sp>
    </p:spTree>
    <p:extLst>
      <p:ext uri="{BB962C8B-B14F-4D97-AF65-F5344CB8AC3E}">
        <p14:creationId xmlns:p14="http://schemas.microsoft.com/office/powerpoint/2010/main" val="403240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D1B2C1-0E54-49DE-83AC-2B0B56C45EB4}" type="datetimeFigureOut">
              <a:rPr lang="en-US" smtClean="0"/>
              <a:t>12/10/2015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837323-61A2-4936-B80D-3D4C68944A96}" type="slidenum">
              <a:rPr lang="en-US" smtClean="0"/>
              <a:t>‹#›</a:t>
            </a:fld>
            <a:endParaRPr lang="en-US"/>
          </a:p>
        </p:txBody>
      </p:sp>
    </p:spTree>
    <p:extLst>
      <p:ext uri="{BB962C8B-B14F-4D97-AF65-F5344CB8AC3E}">
        <p14:creationId xmlns:p14="http://schemas.microsoft.com/office/powerpoint/2010/main" val="58062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D1B2C1-0E54-49DE-83AC-2B0B56C45EB4}" type="datetimeFigureOut">
              <a:rPr lang="en-US" smtClean="0"/>
              <a:t>12/10/2015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837323-61A2-4936-B80D-3D4C68944A96}" type="slidenum">
              <a:rPr lang="en-US" smtClean="0"/>
              <a:t>‹#›</a:t>
            </a:fld>
            <a:endParaRPr lang="en-US"/>
          </a:p>
        </p:txBody>
      </p:sp>
    </p:spTree>
    <p:extLst>
      <p:ext uri="{BB962C8B-B14F-4D97-AF65-F5344CB8AC3E}">
        <p14:creationId xmlns:p14="http://schemas.microsoft.com/office/powerpoint/2010/main" val="3487523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D1B2C1-0E54-49DE-83AC-2B0B56C45EB4}" type="datetimeFigureOut">
              <a:rPr lang="en-US" smtClean="0"/>
              <a:t>12/10/2015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837323-61A2-4936-B80D-3D4C68944A96}" type="slidenum">
              <a:rPr lang="en-US" smtClean="0"/>
              <a:t>‹#›</a:t>
            </a:fld>
            <a:endParaRPr lang="en-US"/>
          </a:p>
        </p:txBody>
      </p:sp>
    </p:spTree>
    <p:extLst>
      <p:ext uri="{BB962C8B-B14F-4D97-AF65-F5344CB8AC3E}">
        <p14:creationId xmlns:p14="http://schemas.microsoft.com/office/powerpoint/2010/main" val="2866779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D1B2C1-0E54-49DE-83AC-2B0B56C45EB4}" type="datetimeFigureOut">
              <a:rPr lang="en-US" smtClean="0"/>
              <a:t>12/10/2015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837323-61A2-4936-B80D-3D4C68944A96}" type="slidenum">
              <a:rPr lang="en-US" smtClean="0"/>
              <a:t>‹#›</a:t>
            </a:fld>
            <a:endParaRPr lang="en-US"/>
          </a:p>
        </p:txBody>
      </p:sp>
    </p:spTree>
    <p:extLst>
      <p:ext uri="{BB962C8B-B14F-4D97-AF65-F5344CB8AC3E}">
        <p14:creationId xmlns:p14="http://schemas.microsoft.com/office/powerpoint/2010/main" val="3806384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D1B2C1-0E54-49DE-83AC-2B0B56C45EB4}" type="datetimeFigureOut">
              <a:rPr lang="en-US" smtClean="0"/>
              <a:t>12/10/2015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837323-61A2-4936-B80D-3D4C68944A96}" type="slidenum">
              <a:rPr lang="en-US" smtClean="0"/>
              <a:t>‹#›</a:t>
            </a:fld>
            <a:endParaRPr lang="en-US"/>
          </a:p>
        </p:txBody>
      </p:sp>
    </p:spTree>
    <p:extLst>
      <p:ext uri="{BB962C8B-B14F-4D97-AF65-F5344CB8AC3E}">
        <p14:creationId xmlns:p14="http://schemas.microsoft.com/office/powerpoint/2010/main" val="4155852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D1B2C1-0E54-49DE-83AC-2B0B56C45EB4}" type="datetimeFigureOut">
              <a:rPr lang="en-US" smtClean="0"/>
              <a:t>12/10/2015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837323-61A2-4936-B80D-3D4C68944A96}" type="slidenum">
              <a:rPr lang="en-US" smtClean="0"/>
              <a:t>‹#›</a:t>
            </a:fld>
            <a:endParaRPr lang="en-US"/>
          </a:p>
        </p:txBody>
      </p:sp>
    </p:spTree>
    <p:extLst>
      <p:ext uri="{BB962C8B-B14F-4D97-AF65-F5344CB8AC3E}">
        <p14:creationId xmlns:p14="http://schemas.microsoft.com/office/powerpoint/2010/main" val="893911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D1B2C1-0E54-49DE-83AC-2B0B56C45EB4}" type="datetimeFigureOut">
              <a:rPr lang="en-US" smtClean="0"/>
              <a:t>12/10/2015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837323-61A2-4936-B80D-3D4C68944A96}" type="slidenum">
              <a:rPr lang="en-US" smtClean="0"/>
              <a:t>‹#›</a:t>
            </a:fld>
            <a:endParaRPr lang="en-US"/>
          </a:p>
        </p:txBody>
      </p:sp>
    </p:spTree>
    <p:extLst>
      <p:ext uri="{BB962C8B-B14F-4D97-AF65-F5344CB8AC3E}">
        <p14:creationId xmlns:p14="http://schemas.microsoft.com/office/powerpoint/2010/main" val="6832940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42570"/>
          </a:xfrm>
        </p:spPr>
        <p:txBody>
          <a:bodyPr/>
          <a:lstStyle/>
          <a:p>
            <a:r>
              <a:rPr lang="en-US" b="1" dirty="0" smtClean="0"/>
              <a:t>Tutorial Program Description</a:t>
            </a:r>
            <a:endParaRPr lang="en-US" b="1" dirty="0"/>
          </a:p>
        </p:txBody>
      </p:sp>
      <p:sp>
        <p:nvSpPr>
          <p:cNvPr id="3" name="Content Placeholder 2"/>
          <p:cNvSpPr>
            <a:spLocks noGrp="1"/>
          </p:cNvSpPr>
          <p:nvPr>
            <p:ph idx="1"/>
          </p:nvPr>
        </p:nvSpPr>
        <p:spPr>
          <a:xfrm>
            <a:off x="838200" y="1540042"/>
            <a:ext cx="9030419" cy="5107893"/>
          </a:xfrm>
        </p:spPr>
        <p:txBody>
          <a:bodyPr>
            <a:normAutofit fontScale="47500" lnSpcReduction="20000"/>
          </a:bodyPr>
          <a:lstStyle/>
          <a:p>
            <a:r>
              <a:rPr lang="en-US" sz="3800" b="1" dirty="0" smtClean="0"/>
              <a:t>Title</a:t>
            </a:r>
            <a:r>
              <a:rPr lang="en-US" sz="3800" b="1" dirty="0"/>
              <a:t>: </a:t>
            </a:r>
            <a:endParaRPr lang="en-US" sz="3800" b="1" dirty="0" smtClean="0"/>
          </a:p>
          <a:p>
            <a:pPr marL="0" indent="0">
              <a:buNone/>
            </a:pPr>
            <a:r>
              <a:rPr lang="en-US" sz="3200" dirty="0" smtClean="0"/>
              <a:t>Advanced Writing </a:t>
            </a:r>
            <a:r>
              <a:rPr lang="en-US" sz="3200" dirty="0"/>
              <a:t>and </a:t>
            </a:r>
            <a:r>
              <a:rPr lang="en-US" sz="3200" dirty="0" smtClean="0"/>
              <a:t>Presentation for English-as-a-Second-Language Engineers</a:t>
            </a:r>
          </a:p>
          <a:p>
            <a:pPr marL="0" indent="0">
              <a:buNone/>
            </a:pPr>
            <a:r>
              <a:rPr lang="en-US" altLang="zh-TW" sz="1100" dirty="0" smtClean="0"/>
              <a:t>●        </a:t>
            </a:r>
            <a:r>
              <a:rPr lang="en-US" altLang="zh-TW" sz="3800" b="1" dirty="0" smtClean="0"/>
              <a:t>Time:</a:t>
            </a:r>
          </a:p>
          <a:p>
            <a:pPr marL="0" indent="0">
              <a:buNone/>
            </a:pPr>
            <a:r>
              <a:rPr lang="en-US" sz="2900" dirty="0" smtClean="0"/>
              <a:t>Feb, 17 </a:t>
            </a:r>
            <a:r>
              <a:rPr lang="en-US" sz="2900" smtClean="0"/>
              <a:t>, </a:t>
            </a:r>
            <a:r>
              <a:rPr lang="en-US" sz="2900" smtClean="0"/>
              <a:t>2016 </a:t>
            </a:r>
            <a:r>
              <a:rPr lang="en-US" sz="2900" dirty="0" smtClean="0"/>
              <a:t>Am9:00-12:00  Pm14:00-16:00</a:t>
            </a:r>
            <a:r>
              <a:rPr lang="en-US" sz="3200" dirty="0" smtClean="0"/>
              <a:t>(</a:t>
            </a:r>
            <a:r>
              <a:rPr lang="en-US" altLang="zh-TW" sz="3200" dirty="0" smtClean="0"/>
              <a:t> </a:t>
            </a:r>
            <a:r>
              <a:rPr lang="en-US" altLang="zh-TW" sz="3200" dirty="0"/>
              <a:t>Individual tutoring sessions </a:t>
            </a:r>
            <a:r>
              <a:rPr lang="en-US" sz="2900" dirty="0" smtClean="0"/>
              <a:t>)</a:t>
            </a:r>
          </a:p>
          <a:p>
            <a:pPr marL="0" indent="0">
              <a:buNone/>
            </a:pPr>
            <a:r>
              <a:rPr lang="en-US" altLang="zh-TW" sz="1300" dirty="0"/>
              <a:t>●</a:t>
            </a:r>
            <a:r>
              <a:rPr lang="en-US" altLang="zh-TW" sz="3800" dirty="0"/>
              <a:t> </a:t>
            </a:r>
            <a:r>
              <a:rPr lang="en-US" altLang="zh-TW" sz="3800" dirty="0" smtClean="0"/>
              <a:t>  </a:t>
            </a:r>
            <a:r>
              <a:rPr lang="en-US" altLang="zh-TW" sz="3800" b="1" dirty="0" smtClean="0"/>
              <a:t>Place:</a:t>
            </a:r>
          </a:p>
          <a:p>
            <a:pPr marL="0" indent="0">
              <a:buNone/>
            </a:pPr>
            <a:r>
              <a:rPr lang="en-US" sz="3200" dirty="0" err="1" smtClean="0"/>
              <a:t>Coference</a:t>
            </a:r>
            <a:r>
              <a:rPr lang="en-US" sz="3200" dirty="0" smtClean="0"/>
              <a:t> Room 3F  in  Administrative Building at  NCU(</a:t>
            </a:r>
            <a:r>
              <a:rPr lang="zh-TW" altLang="en-US" sz="3200" dirty="0" smtClean="0"/>
              <a:t>行政大樓三樓會議室</a:t>
            </a:r>
            <a:r>
              <a:rPr lang="en-US" altLang="zh-TW" sz="3200" dirty="0" smtClean="0"/>
              <a:t>)</a:t>
            </a:r>
            <a:r>
              <a:rPr lang="en-US" dirty="0"/>
              <a:t/>
            </a:r>
            <a:br>
              <a:rPr lang="en-US" dirty="0"/>
            </a:br>
            <a:endParaRPr lang="en-US" dirty="0"/>
          </a:p>
          <a:p>
            <a:r>
              <a:rPr lang="en-US" sz="3800" b="1" dirty="0" smtClean="0"/>
              <a:t>Abstract</a:t>
            </a:r>
            <a:r>
              <a:rPr lang="en-US" sz="3800" b="1" dirty="0"/>
              <a:t>: </a:t>
            </a:r>
            <a:endParaRPr lang="en-US" sz="3800" b="1" dirty="0" smtClean="0"/>
          </a:p>
          <a:p>
            <a:pPr marL="0" indent="0">
              <a:buNone/>
            </a:pPr>
            <a:r>
              <a:rPr lang="en-US" dirty="0"/>
              <a:t>Technical writing and presentation for </a:t>
            </a:r>
            <a:r>
              <a:rPr lang="en-US" dirty="0" smtClean="0"/>
              <a:t>an engineer </a:t>
            </a:r>
            <a:r>
              <a:rPr lang="en-US" dirty="0"/>
              <a:t>whose native language is not English can be harder than the technical expertise the engineer attempts to convey. Without the proper communication skills in English, technical contributions could be drastically discounted and dismissed within the </a:t>
            </a:r>
            <a:r>
              <a:rPr lang="en-US" dirty="0" smtClean="0"/>
              <a:t>international technical </a:t>
            </a:r>
            <a:r>
              <a:rPr lang="en-US" dirty="0"/>
              <a:t>community. Beyond the known English grammar and common language usage, key factors are explained to overcome cultural difference, logic inference and body language diversity. </a:t>
            </a:r>
          </a:p>
          <a:p>
            <a:pPr marL="0" indent="0">
              <a:buNone/>
            </a:pPr>
            <a:r>
              <a:rPr lang="en-US" dirty="0"/>
              <a:t>This Tutorial will </a:t>
            </a:r>
            <a:r>
              <a:rPr lang="en-US" dirty="0" smtClean="0"/>
              <a:t>high-light </a:t>
            </a:r>
            <a:r>
              <a:rPr lang="en-US" dirty="0"/>
              <a:t>English awkwardness in a case-by-case approach based on excerpts of reviewed papers from submissions to </a:t>
            </a:r>
            <a:r>
              <a:rPr lang="en-US" dirty="0" smtClean="0"/>
              <a:t>many known International conferences. </a:t>
            </a:r>
            <a:r>
              <a:rPr lang="en-US" dirty="0"/>
              <a:t>Corrections are made about the English errors, which happen more often than one would expect, even among reputable/experienced engineers.  Reconstruction in more authentic American English style will also be demonstrated.</a:t>
            </a:r>
          </a:p>
          <a:p>
            <a:pPr marL="0" indent="0">
              <a:buNone/>
            </a:pPr>
            <a:r>
              <a:rPr lang="en-US" dirty="0"/>
              <a:t>Individual tutoring sessions can be made available for the first </a:t>
            </a:r>
            <a:r>
              <a:rPr lang="en-US" dirty="0" smtClean="0"/>
              <a:t>few </a:t>
            </a:r>
            <a:r>
              <a:rPr lang="en-US" dirty="0"/>
              <a:t>attendees who sign up through </a:t>
            </a:r>
            <a:r>
              <a:rPr lang="en-US" dirty="0" smtClean="0"/>
              <a:t>the </a:t>
            </a:r>
            <a:r>
              <a:rPr lang="en-US" dirty="0"/>
              <a:t>U</a:t>
            </a:r>
            <a:r>
              <a:rPr lang="en-US" dirty="0" smtClean="0"/>
              <a:t>niversity Center registration</a:t>
            </a:r>
            <a:r>
              <a:rPr lang="en-US" dirty="0"/>
              <a:t>. Bring your </a:t>
            </a:r>
            <a:r>
              <a:rPr lang="en-US" dirty="0" smtClean="0"/>
              <a:t>paper or journal samples </a:t>
            </a:r>
            <a:r>
              <a:rPr lang="en-US" dirty="0"/>
              <a:t>to the instructor for </a:t>
            </a:r>
            <a:r>
              <a:rPr lang="en-US" dirty="0" smtClean="0"/>
              <a:t>personalized </a:t>
            </a:r>
            <a:r>
              <a:rPr lang="en-US" dirty="0"/>
              <a:t>guidance and continuous improvements</a:t>
            </a:r>
            <a:r>
              <a:rPr lang="en-US" dirty="0" smtClean="0"/>
              <a:t>.</a:t>
            </a:r>
          </a:p>
          <a:p>
            <a:r>
              <a:rPr lang="en-US" sz="3800" b="1" dirty="0" smtClean="0"/>
              <a:t>Instructor</a:t>
            </a:r>
            <a:r>
              <a:rPr lang="en-US" sz="3800" b="1" dirty="0"/>
              <a:t>: </a:t>
            </a:r>
            <a:endParaRPr lang="en-US" sz="3800" b="1" dirty="0" smtClean="0"/>
          </a:p>
          <a:p>
            <a:pPr marL="0" indent="0">
              <a:buNone/>
            </a:pPr>
            <a:r>
              <a:rPr lang="en-US" dirty="0" smtClean="0"/>
              <a:t>Dr</a:t>
            </a:r>
            <a:r>
              <a:rPr lang="en-US" dirty="0"/>
              <a:t>. </a:t>
            </a:r>
            <a:r>
              <a:rPr lang="en-US" dirty="0" err="1"/>
              <a:t>Narisa</a:t>
            </a:r>
            <a:r>
              <a:rPr lang="en-US" dirty="0"/>
              <a:t> Nan Chu, Co-founder, </a:t>
            </a:r>
            <a:r>
              <a:rPr lang="en-US" dirty="0" err="1"/>
              <a:t>CWLab</a:t>
            </a:r>
            <a:r>
              <a:rPr lang="en-US" dirty="0"/>
              <a:t> Int'l., Thousand Oaks, CA, </a:t>
            </a:r>
            <a:r>
              <a:rPr lang="en-US" dirty="0" smtClean="0"/>
              <a:t>USA, email: narisa.chu@ieee.org</a:t>
            </a:r>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50403" y="224197"/>
            <a:ext cx="1649802" cy="2932981"/>
          </a:xfrm>
          <a:prstGeom prst="rect">
            <a:avLst/>
          </a:prstGeom>
        </p:spPr>
      </p:pic>
    </p:spTree>
    <p:extLst>
      <p:ext uri="{BB962C8B-B14F-4D97-AF65-F5344CB8AC3E}">
        <p14:creationId xmlns:p14="http://schemas.microsoft.com/office/powerpoint/2010/main" val="3284202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Instructor’s Brief Biography</a:t>
            </a:r>
            <a:endParaRPr lang="en-US" b="1" dirty="0"/>
          </a:p>
        </p:txBody>
      </p:sp>
      <p:sp>
        <p:nvSpPr>
          <p:cNvPr id="3" name="Content Placeholder 2"/>
          <p:cNvSpPr>
            <a:spLocks noGrp="1"/>
          </p:cNvSpPr>
          <p:nvPr>
            <p:ph idx="1"/>
          </p:nvPr>
        </p:nvSpPr>
        <p:spPr>
          <a:xfrm>
            <a:off x="406879" y="1879358"/>
            <a:ext cx="9668774" cy="4351338"/>
          </a:xfrm>
        </p:spPr>
        <p:txBody>
          <a:bodyPr>
            <a:normAutofit fontScale="47500" lnSpcReduction="20000"/>
          </a:bodyPr>
          <a:lstStyle/>
          <a:p>
            <a:r>
              <a:rPr lang="en-US" dirty="0" smtClean="0"/>
              <a:t>Dr</a:t>
            </a:r>
            <a:r>
              <a:rPr lang="en-US" dirty="0"/>
              <a:t>. </a:t>
            </a:r>
            <a:r>
              <a:rPr lang="en-US" dirty="0" err="1"/>
              <a:t>Narisa</a:t>
            </a:r>
            <a:r>
              <a:rPr lang="en-US" dirty="0"/>
              <a:t> </a:t>
            </a:r>
            <a:r>
              <a:rPr lang="en-US" dirty="0" smtClean="0"/>
              <a:t>Chu, </a:t>
            </a:r>
            <a:r>
              <a:rPr lang="zh-TW" altLang="en-US" dirty="0" smtClean="0"/>
              <a:t>朱 </a:t>
            </a:r>
            <a:r>
              <a:rPr lang="zh-TW" altLang="en-US" dirty="0"/>
              <a:t>南 </a:t>
            </a:r>
            <a:r>
              <a:rPr lang="zh-TW" altLang="en-US" dirty="0" smtClean="0"/>
              <a:t>玉</a:t>
            </a:r>
            <a:r>
              <a:rPr lang="en-US" altLang="zh-TW" dirty="0" smtClean="0"/>
              <a:t>,</a:t>
            </a:r>
            <a:r>
              <a:rPr lang="en-US" dirty="0" smtClean="0"/>
              <a:t> </a:t>
            </a:r>
            <a:r>
              <a:rPr lang="en-US" dirty="0"/>
              <a:t>worked in AT&amp;T Bell Labs, Rockwell International, Tellabs International, Comcast/Motorola/Verizon and Thomson Multimedia, started as Senior Member of Technical Staff and promoted through the ranks </a:t>
            </a:r>
            <a:r>
              <a:rPr lang="en-US" dirty="0" smtClean="0"/>
              <a:t>to </a:t>
            </a:r>
            <a:r>
              <a:rPr lang="en-US" dirty="0"/>
              <a:t>Executive </a:t>
            </a:r>
            <a:r>
              <a:rPr lang="en-US" dirty="0" smtClean="0"/>
              <a:t>Program Manager </a:t>
            </a:r>
            <a:r>
              <a:rPr lang="en-US" dirty="0"/>
              <a:t>of Advanced Technology, Product Development and Service Deployment. Her technical contributions have followed the transformation from digital voice, Internet data, to the recent digital video distribution and processing, where she was involved in encryption, conditional access, digital rights management, Intellectual Property protection as well as content processing and user interface. </a:t>
            </a:r>
          </a:p>
          <a:p>
            <a:r>
              <a:rPr lang="en-US" dirty="0" smtClean="0"/>
              <a:t>While </a:t>
            </a:r>
            <a:r>
              <a:rPr lang="en-US" dirty="0"/>
              <a:t>heavily engaged with the telecom industry, Dr. Chu has forged collaboration with the academia by grant management and adjunct teaching in University of Illinois - Chicago, Widener University - Philadelphia, California Lutheran University - Thousand Oaks, and DeVry University on multiple campuses. She </a:t>
            </a:r>
            <a:r>
              <a:rPr lang="en-US" dirty="0" smtClean="0"/>
              <a:t>was also </a:t>
            </a:r>
            <a:r>
              <a:rPr lang="en-US" dirty="0"/>
              <a:t>the Director of Research &amp; Services at California State University – Northridge. She has started 2 companies and currently is the principal of </a:t>
            </a:r>
            <a:r>
              <a:rPr lang="en-US" dirty="0" err="1"/>
              <a:t>CWLab</a:t>
            </a:r>
            <a:r>
              <a:rPr lang="en-US" dirty="0"/>
              <a:t> International, among other entrepreneurial activities throughout Chicago, Southern California and Asia.</a:t>
            </a:r>
          </a:p>
          <a:p>
            <a:r>
              <a:rPr lang="en-US" dirty="0" smtClean="0"/>
              <a:t>She </a:t>
            </a:r>
            <a:r>
              <a:rPr lang="en-US" dirty="0"/>
              <a:t>has published more than 50 papers in areas related to digital communication/networking technology evolutions, and edited 2 books.  She has been credited as the co-author of Digital Set-top Box Standards in SCTE and CCITT Study Group 9 and received awards for the early digital cable conversion </a:t>
            </a:r>
            <a:r>
              <a:rPr lang="en-US" dirty="0" smtClean="0"/>
              <a:t>standardization. </a:t>
            </a:r>
            <a:r>
              <a:rPr lang="en-US" dirty="0"/>
              <a:t>Her current interests in research and product development include social networking, cloud computing, data security, and Internet technology to </a:t>
            </a:r>
            <a:r>
              <a:rPr lang="en-US" dirty="0" err="1"/>
              <a:t>eHealthcare</a:t>
            </a:r>
            <a:r>
              <a:rPr lang="en-US" dirty="0"/>
              <a:t>, concentrating on brain communication interfaces. </a:t>
            </a:r>
          </a:p>
          <a:p>
            <a:r>
              <a:rPr lang="en-US" dirty="0" smtClean="0"/>
              <a:t>Dr</a:t>
            </a:r>
            <a:r>
              <a:rPr lang="en-US" dirty="0"/>
              <a:t>. Chu has volunteered in IEEE professional services since the 1980’s, serving as Board of Governors in Consumer Electronics Society, Executive Industry Chairs for GLOBECOM, IGIC, and many other Communications/Computer Society </a:t>
            </a:r>
            <a:r>
              <a:rPr lang="en-US" dirty="0" smtClean="0"/>
              <a:t>conferences and local Chapters.</a:t>
            </a:r>
            <a:endParaRPr lang="en-US" dirty="0"/>
          </a:p>
          <a:p>
            <a:r>
              <a:rPr lang="en-US" dirty="0" smtClean="0"/>
              <a:t>She </a:t>
            </a:r>
            <a:r>
              <a:rPr lang="en-US" dirty="0"/>
              <a:t>received her B.S. from National Tsing Hua University, M.S. from Iowa State University, and Ph.D. from Northwestern University, major in Nuclear Engineering, </a:t>
            </a:r>
            <a:r>
              <a:rPr lang="en-US" dirty="0" smtClean="0"/>
              <a:t>in 1972</a:t>
            </a:r>
            <a:r>
              <a:rPr lang="en-US" dirty="0"/>
              <a:t>, 1973, and 1977, respectively. Her career in the nuclear industry was short-lived. Her career in Telecommunications and Networking Software </a:t>
            </a:r>
            <a:r>
              <a:rPr lang="en-US" dirty="0" smtClean="0"/>
              <a:t>Systems has </a:t>
            </a:r>
            <a:r>
              <a:rPr lang="en-US" dirty="0"/>
              <a:t>thrived for 30 years and </a:t>
            </a:r>
            <a:r>
              <a:rPr lang="en-US" dirty="0" smtClean="0"/>
              <a:t>continued </a:t>
            </a:r>
            <a:r>
              <a:rPr lang="en-US" dirty="0"/>
              <a:t>till today.</a:t>
            </a:r>
          </a:p>
        </p:txBody>
      </p:sp>
      <p:pic>
        <p:nvPicPr>
          <p:cNvPr id="4" name="Picture 3"/>
          <p:cNvPicPr>
            <a:picLocks noChangeAspect="1"/>
          </p:cNvPicPr>
          <p:nvPr/>
        </p:nvPicPr>
        <p:blipFill>
          <a:blip r:embed="rId2"/>
          <a:stretch>
            <a:fillRect/>
          </a:stretch>
        </p:blipFill>
        <p:spPr>
          <a:xfrm>
            <a:off x="10212730" y="176455"/>
            <a:ext cx="1800225" cy="2625067"/>
          </a:xfrm>
          <a:prstGeom prst="rect">
            <a:avLst/>
          </a:prstGeom>
        </p:spPr>
      </p:pic>
    </p:spTree>
    <p:extLst>
      <p:ext uri="{BB962C8B-B14F-4D97-AF65-F5344CB8AC3E}">
        <p14:creationId xmlns:p14="http://schemas.microsoft.com/office/powerpoint/2010/main" val="29579293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360</TotalTime>
  <Words>430</Words>
  <Application>Microsoft Office PowerPoint</Application>
  <PresentationFormat>自訂</PresentationFormat>
  <Paragraphs>20</Paragraphs>
  <Slides>2</Slides>
  <Notes>1</Notes>
  <HiddenSlides>0</HiddenSlides>
  <MMClips>0</MMClips>
  <ScaleCrop>false</ScaleCrop>
  <HeadingPairs>
    <vt:vector size="4" baseType="variant">
      <vt:variant>
        <vt:lpstr>佈景主題</vt:lpstr>
      </vt:variant>
      <vt:variant>
        <vt:i4>1</vt:i4>
      </vt:variant>
      <vt:variant>
        <vt:lpstr>投影片標題</vt:lpstr>
      </vt:variant>
      <vt:variant>
        <vt:i4>2</vt:i4>
      </vt:variant>
    </vt:vector>
  </HeadingPairs>
  <TitlesOfParts>
    <vt:vector size="3" baseType="lpstr">
      <vt:lpstr>Office Theme</vt:lpstr>
      <vt:lpstr>Tutorial Program Description</vt:lpstr>
      <vt:lpstr>Instructor’s Brief Biography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Tutorial Program Description</dc:title>
  <dc:creator>user</dc:creator>
  <cp:lastModifiedBy>user</cp:lastModifiedBy>
  <cp:revision>8</cp:revision>
  <cp:lastPrinted>2015-11-26T13:11:27Z</cp:lastPrinted>
  <dcterms:created xsi:type="dcterms:W3CDTF">2015-11-19T20:17:42Z</dcterms:created>
  <dcterms:modified xsi:type="dcterms:W3CDTF">2015-12-10T11:56:53Z</dcterms:modified>
</cp:coreProperties>
</file>